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7e2d2187c8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27e2d2187c8_2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7e2d2187c8_2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27e2d2187c8_2_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J</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e2d2187c8_2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7e2d2187c8_2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e2d2187c8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7e2d2187c8_2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7e2d2187c8_2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27e2d2187c8_2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J</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e2d2187c8_2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27e2d2187c8_2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7e2d2187c8_2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27e2d2187c8_2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7e2d2187c8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27e2d2187c8_2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7e2d2187c8_2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g27e2d2187c8_2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J</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7e2d2187c8_2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27e2d2187c8_2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J</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7e2d2187c8_2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27e2d2187c8_2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e2d2187c8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27e2d2187c8_2_2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7e2d2187c8_2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7e2d2187c8_2_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J</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e2d2187c8_2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27e2d2187c8_2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7e2d2187c8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27e2d2187c8_2_2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e2d2187c8_2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7e2d2187c8_2_2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J</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7e2d2187c8_2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7e2d2187c8_2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7e2d2187c8_2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27e2d2187c8_2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pic>
        <p:nvPicPr>
          <p:cNvPr descr="offset_comp_406605.jpg" id="55" name="Google Shape;55;p14"/>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56" name="Google Shape;56;p14"/>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57" name="Google Shape;57;p14"/>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58" name="Google Shape;58;p14"/>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59" name="Google Shape;5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4"/>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5"/>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5"/>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5"/>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 name="Google Shape;67;p15"/>
          <p:cNvGrpSpPr/>
          <p:nvPr/>
        </p:nvGrpSpPr>
        <p:grpSpPr>
          <a:xfrm>
            <a:off x="0" y="381001"/>
            <a:ext cx="1037850" cy="1016288"/>
            <a:chOff x="0" y="381001"/>
            <a:chExt cx="1037850" cy="1016288"/>
          </a:xfrm>
        </p:grpSpPr>
        <p:sp>
          <p:nvSpPr>
            <p:cNvPr id="68" name="Google Shape;68;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1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1" name="Google Shape;71;p15"/>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72" name="Google Shape;7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73" name="Shape 73"/>
        <p:cNvGrpSpPr/>
        <p:nvPr/>
      </p:nvGrpSpPr>
      <p:grpSpPr>
        <a:xfrm>
          <a:off x="0" y="0"/>
          <a:ext cx="0" cy="0"/>
          <a:chOff x="0" y="0"/>
          <a:chExt cx="0" cy="0"/>
        </a:xfrm>
      </p:grpSpPr>
      <p:pic>
        <p:nvPicPr>
          <p:cNvPr descr="offset_comp_343059.jpg" id="74" name="Google Shape;74;p16"/>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75" name="Google Shape;75;p1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6" name="Google Shape;76;p16"/>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77" name="Google Shape;7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6"/>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6"/>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6"/>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 name="Google Shape;82;p16"/>
          <p:cNvGrpSpPr/>
          <p:nvPr/>
        </p:nvGrpSpPr>
        <p:grpSpPr>
          <a:xfrm>
            <a:off x="0" y="381001"/>
            <a:ext cx="1037850" cy="1016288"/>
            <a:chOff x="0" y="381001"/>
            <a:chExt cx="1037850" cy="1016288"/>
          </a:xfrm>
        </p:grpSpPr>
        <p:sp>
          <p:nvSpPr>
            <p:cNvPr id="83" name="Google Shape;83;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85" name="Shape 85"/>
        <p:cNvGrpSpPr/>
        <p:nvPr/>
      </p:nvGrpSpPr>
      <p:grpSpPr>
        <a:xfrm>
          <a:off x="0" y="0"/>
          <a:ext cx="0" cy="0"/>
          <a:chOff x="0" y="0"/>
          <a:chExt cx="0" cy="0"/>
        </a:xfrm>
      </p:grpSpPr>
      <p:sp>
        <p:nvSpPr>
          <p:cNvPr id="86" name="Google Shape;86;p17"/>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87" name="Google Shape;87;p17"/>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7"/>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89" name="Google Shape;89;p17"/>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7"/>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7"/>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7"/>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 name="Google Shape;93;p17"/>
          <p:cNvGrpSpPr/>
          <p:nvPr/>
        </p:nvGrpSpPr>
        <p:grpSpPr>
          <a:xfrm>
            <a:off x="0" y="381001"/>
            <a:ext cx="1037850" cy="1016288"/>
            <a:chOff x="0" y="381001"/>
            <a:chExt cx="1037850" cy="1016288"/>
          </a:xfrm>
        </p:grpSpPr>
        <p:sp>
          <p:nvSpPr>
            <p:cNvPr id="94" name="Google Shape;94;p1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 name="Google Shape;96;p17"/>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7" name="Google Shape;9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grpSp>
        <p:nvGrpSpPr>
          <p:cNvPr id="99" name="Google Shape;99;p18"/>
          <p:cNvGrpSpPr/>
          <p:nvPr/>
        </p:nvGrpSpPr>
        <p:grpSpPr>
          <a:xfrm>
            <a:off x="4406400" y="0"/>
            <a:ext cx="4737600" cy="5143065"/>
            <a:chOff x="4406400" y="0"/>
            <a:chExt cx="4737600" cy="5143065"/>
          </a:xfrm>
        </p:grpSpPr>
        <p:sp>
          <p:nvSpPr>
            <p:cNvPr id="100" name="Google Shape;100;p18"/>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8"/>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8"/>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8"/>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8"/>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8"/>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8"/>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8"/>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8"/>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8"/>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8"/>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8"/>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8"/>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8"/>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8"/>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 name="Google Shape;118;p18"/>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9" name="Google Shape;11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18"/>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8"/>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8"/>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24" name="Shape 124"/>
        <p:cNvGrpSpPr/>
        <p:nvPr/>
      </p:nvGrpSpPr>
      <p:grpSpPr>
        <a:xfrm>
          <a:off x="0" y="0"/>
          <a:ext cx="0" cy="0"/>
          <a:chOff x="0" y="0"/>
          <a:chExt cx="0" cy="0"/>
        </a:xfrm>
      </p:grpSpPr>
      <p:grpSp>
        <p:nvGrpSpPr>
          <p:cNvPr id="125" name="Google Shape;125;p19"/>
          <p:cNvGrpSpPr/>
          <p:nvPr/>
        </p:nvGrpSpPr>
        <p:grpSpPr>
          <a:xfrm>
            <a:off x="4406400" y="0"/>
            <a:ext cx="4737600" cy="5143065"/>
            <a:chOff x="4406400" y="0"/>
            <a:chExt cx="4737600" cy="5143065"/>
          </a:xfrm>
        </p:grpSpPr>
        <p:sp>
          <p:nvSpPr>
            <p:cNvPr id="126" name="Google Shape;126;p1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9"/>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9"/>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9"/>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9"/>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9"/>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9"/>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9"/>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9"/>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9"/>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9"/>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46" name="Shape 146"/>
        <p:cNvGrpSpPr/>
        <p:nvPr/>
      </p:nvGrpSpPr>
      <p:grpSpPr>
        <a:xfrm>
          <a:off x="0" y="0"/>
          <a:ext cx="0" cy="0"/>
          <a:chOff x="0" y="0"/>
          <a:chExt cx="0" cy="0"/>
        </a:xfrm>
      </p:grpSpPr>
      <p:sp>
        <p:nvSpPr>
          <p:cNvPr id="147" name="Google Shape;147;p20"/>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48" name="Google Shape;148;p20"/>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0"/>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0"/>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0"/>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0"/>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 name="Google Shape;153;p20"/>
          <p:cNvGrpSpPr/>
          <p:nvPr/>
        </p:nvGrpSpPr>
        <p:grpSpPr>
          <a:xfrm>
            <a:off x="0" y="381001"/>
            <a:ext cx="1037850" cy="1016288"/>
            <a:chOff x="0" y="381001"/>
            <a:chExt cx="1037850" cy="1016288"/>
          </a:xfrm>
        </p:grpSpPr>
        <p:sp>
          <p:nvSpPr>
            <p:cNvPr id="154" name="Google Shape;154;p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20"/>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57" name="Google Shape;15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0"/>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9" name="Shape 159"/>
        <p:cNvGrpSpPr/>
        <p:nvPr/>
      </p:nvGrpSpPr>
      <p:grpSpPr>
        <a:xfrm>
          <a:off x="0" y="0"/>
          <a:ext cx="0" cy="0"/>
          <a:chOff x="0" y="0"/>
          <a:chExt cx="0" cy="0"/>
        </a:xfrm>
      </p:grpSpPr>
      <p:sp>
        <p:nvSpPr>
          <p:cNvPr id="160" name="Google Shape;160;p21"/>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1"/>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1"/>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1"/>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 name="Google Shape;164;p21"/>
          <p:cNvGrpSpPr/>
          <p:nvPr/>
        </p:nvGrpSpPr>
        <p:grpSpPr>
          <a:xfrm>
            <a:off x="0" y="381001"/>
            <a:ext cx="1037850" cy="1016288"/>
            <a:chOff x="0" y="381001"/>
            <a:chExt cx="1037850" cy="1016288"/>
          </a:xfrm>
        </p:grpSpPr>
        <p:sp>
          <p:nvSpPr>
            <p:cNvPr id="165" name="Google Shape;165;p2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 name="Google Shape;167;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8" name="Google Shape;168;p21"/>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69" name="Google Shape;169;p21"/>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70" name="Google Shape;17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sp>
        <p:nvSpPr>
          <p:cNvPr id="172" name="Google Shape;172;p22"/>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2"/>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2"/>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2"/>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6" name="Google Shape;176;p22"/>
          <p:cNvGrpSpPr/>
          <p:nvPr/>
        </p:nvGrpSpPr>
        <p:grpSpPr>
          <a:xfrm>
            <a:off x="0" y="381001"/>
            <a:ext cx="1037850" cy="1016288"/>
            <a:chOff x="0" y="381001"/>
            <a:chExt cx="1037850" cy="1016288"/>
          </a:xfrm>
        </p:grpSpPr>
        <p:sp>
          <p:nvSpPr>
            <p:cNvPr id="177" name="Google Shape;177;p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0" name="Google Shape;18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1" name="Shape 181"/>
        <p:cNvGrpSpPr/>
        <p:nvPr/>
      </p:nvGrpSpPr>
      <p:grpSpPr>
        <a:xfrm>
          <a:off x="0" y="0"/>
          <a:ext cx="0" cy="0"/>
          <a:chOff x="0" y="0"/>
          <a:chExt cx="0" cy="0"/>
        </a:xfrm>
      </p:grpSpPr>
      <p:sp>
        <p:nvSpPr>
          <p:cNvPr id="182" name="Google Shape;182;p23"/>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3"/>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 name="Google Shape;186;p23"/>
          <p:cNvGrpSpPr/>
          <p:nvPr/>
        </p:nvGrpSpPr>
        <p:grpSpPr>
          <a:xfrm>
            <a:off x="0" y="381001"/>
            <a:ext cx="1037850" cy="1016288"/>
            <a:chOff x="0" y="381001"/>
            <a:chExt cx="1037850" cy="1016288"/>
          </a:xfrm>
        </p:grpSpPr>
        <p:sp>
          <p:nvSpPr>
            <p:cNvPr id="187" name="Google Shape;187;p2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 name="Google Shape;189;p23"/>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90" name="Google Shape;190;p23"/>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91" name="Google Shape;19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92" name="Shape 192"/>
        <p:cNvGrpSpPr/>
        <p:nvPr/>
      </p:nvGrpSpPr>
      <p:grpSpPr>
        <a:xfrm>
          <a:off x="0" y="0"/>
          <a:ext cx="0" cy="0"/>
          <a:chOff x="0" y="0"/>
          <a:chExt cx="0" cy="0"/>
        </a:xfrm>
      </p:grpSpPr>
      <p:sp>
        <p:nvSpPr>
          <p:cNvPr id="193" name="Google Shape;193;p24"/>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4"/>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4"/>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 name="Google Shape;197;p24"/>
          <p:cNvGrpSpPr/>
          <p:nvPr/>
        </p:nvGrpSpPr>
        <p:grpSpPr>
          <a:xfrm>
            <a:off x="4406400" y="0"/>
            <a:ext cx="4737600" cy="5143500"/>
            <a:chOff x="4406400" y="0"/>
            <a:chExt cx="4737600" cy="5143500"/>
          </a:xfrm>
        </p:grpSpPr>
        <p:sp>
          <p:nvSpPr>
            <p:cNvPr id="198" name="Google Shape;198;p24"/>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4"/>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4"/>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4"/>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4"/>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4"/>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4"/>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4"/>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4"/>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4"/>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4"/>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4"/>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4"/>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4"/>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4"/>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4"/>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4"/>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 name="Google Shape;216;p24"/>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7" name="Google Shape;21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8" name="Shape 218"/>
        <p:cNvGrpSpPr/>
        <p:nvPr/>
      </p:nvGrpSpPr>
      <p:grpSpPr>
        <a:xfrm>
          <a:off x="0" y="0"/>
          <a:ext cx="0" cy="0"/>
          <a:chOff x="0" y="0"/>
          <a:chExt cx="0" cy="0"/>
        </a:xfrm>
      </p:grpSpPr>
      <p:sp>
        <p:nvSpPr>
          <p:cNvPr id="219" name="Google Shape;219;p25"/>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5"/>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5"/>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5"/>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3" name="Google Shape;223;p25"/>
          <p:cNvGrpSpPr/>
          <p:nvPr/>
        </p:nvGrpSpPr>
        <p:grpSpPr>
          <a:xfrm>
            <a:off x="0" y="381001"/>
            <a:ext cx="1037850" cy="1016288"/>
            <a:chOff x="0" y="381001"/>
            <a:chExt cx="1037850" cy="1016288"/>
          </a:xfrm>
        </p:grpSpPr>
        <p:sp>
          <p:nvSpPr>
            <p:cNvPr id="224" name="Google Shape;224;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25"/>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7" name="Google Shape;227;p25"/>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228" name="Google Shape;228;p25"/>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29" name="Google Shape;22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0" name="Shape 230"/>
        <p:cNvGrpSpPr/>
        <p:nvPr/>
      </p:nvGrpSpPr>
      <p:grpSpPr>
        <a:xfrm>
          <a:off x="0" y="0"/>
          <a:ext cx="0" cy="0"/>
          <a:chOff x="0" y="0"/>
          <a:chExt cx="0" cy="0"/>
        </a:xfrm>
      </p:grpSpPr>
      <p:grpSp>
        <p:nvGrpSpPr>
          <p:cNvPr id="231" name="Google Shape;231;p26"/>
          <p:cNvGrpSpPr/>
          <p:nvPr/>
        </p:nvGrpSpPr>
        <p:grpSpPr>
          <a:xfrm>
            <a:off x="0" y="4128572"/>
            <a:ext cx="698925" cy="684657"/>
            <a:chOff x="0" y="3785672"/>
            <a:chExt cx="698925" cy="684657"/>
          </a:xfrm>
        </p:grpSpPr>
        <p:sp>
          <p:nvSpPr>
            <p:cNvPr id="232" name="Google Shape;232;p26"/>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6"/>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4" name="Google Shape;234;p26"/>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235" name="Google Shape;23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36" name="Google Shape;236;p26"/>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6"/>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6"/>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6"/>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0" name="Shape 240"/>
        <p:cNvGrpSpPr/>
        <p:nvPr/>
      </p:nvGrpSpPr>
      <p:grpSpPr>
        <a:xfrm>
          <a:off x="0" y="0"/>
          <a:ext cx="0" cy="0"/>
          <a:chOff x="0" y="0"/>
          <a:chExt cx="0" cy="0"/>
        </a:xfrm>
      </p:grpSpPr>
      <p:grpSp>
        <p:nvGrpSpPr>
          <p:cNvPr id="241" name="Google Shape;241;p27"/>
          <p:cNvGrpSpPr/>
          <p:nvPr/>
        </p:nvGrpSpPr>
        <p:grpSpPr>
          <a:xfrm>
            <a:off x="4406400" y="0"/>
            <a:ext cx="4737600" cy="5143065"/>
            <a:chOff x="4406400" y="0"/>
            <a:chExt cx="4737600" cy="5143065"/>
          </a:xfrm>
        </p:grpSpPr>
        <p:sp>
          <p:nvSpPr>
            <p:cNvPr id="242" name="Google Shape;242;p27"/>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7"/>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7"/>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7"/>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7"/>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7"/>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7"/>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7"/>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7"/>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7"/>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7"/>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7"/>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7"/>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7"/>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7"/>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7"/>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7"/>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0" name="Google Shape;260;p27"/>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61" name="Google Shape;261;p27"/>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62" name="Google Shape;26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
        <p:nvSpPr>
          <p:cNvPr id="263" name="Google Shape;263;p27"/>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7"/>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7"/>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7"/>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7" name="Shape 267"/>
        <p:cNvGrpSpPr/>
        <p:nvPr/>
      </p:nvGrpSpPr>
      <p:grpSpPr>
        <a:xfrm>
          <a:off x="0" y="0"/>
          <a:ext cx="0" cy="0"/>
          <a:chOff x="0" y="0"/>
          <a:chExt cx="0" cy="0"/>
        </a:xfrm>
      </p:grpSpPr>
      <p:sp>
        <p:nvSpPr>
          <p:cNvPr id="268" name="Google Shape;26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4.pn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40.png"/><Relationship Id="rId7"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4.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a:t>Algorithmic Trading for NVIDIA</a:t>
            </a:r>
            <a:endParaRPr/>
          </a:p>
        </p:txBody>
      </p:sp>
      <p:sp>
        <p:nvSpPr>
          <p:cNvPr id="274" name="Google Shape;274;p29"/>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
              <a:t>By: Jeff, Exzavier, Nipun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Analysis</a:t>
            </a:r>
            <a:endParaRPr/>
          </a:p>
        </p:txBody>
      </p:sp>
      <p:sp>
        <p:nvSpPr>
          <p:cNvPr id="356" name="Google Shape;356;p38"/>
          <p:cNvSpPr txBox="1"/>
          <p:nvPr>
            <p:ph idx="1" type="body"/>
          </p:nvPr>
        </p:nvSpPr>
        <p:spPr>
          <a:xfrm>
            <a:off x="4018025" y="1161950"/>
            <a:ext cx="4318500" cy="2646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
              <a:t>Predict trade signals for testing data</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Evaluate the model’s ability to predict the signal</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a:t>
            </a:r>
            <a:endParaRPr/>
          </a:p>
        </p:txBody>
      </p:sp>
      <p:pic>
        <p:nvPicPr>
          <p:cNvPr id="357" name="Google Shape;357;p38"/>
          <p:cNvPicPr preferRelativeResize="0"/>
          <p:nvPr/>
        </p:nvPicPr>
        <p:blipFill rotWithShape="1">
          <a:blip r:embed="rId3">
            <a:alphaModFix/>
          </a:blip>
          <a:srcRect b="0" l="0" r="0" t="0"/>
          <a:stretch/>
        </p:blipFill>
        <p:spPr>
          <a:xfrm>
            <a:off x="4572000" y="1491225"/>
            <a:ext cx="4200525" cy="190500"/>
          </a:xfrm>
          <a:prstGeom prst="rect">
            <a:avLst/>
          </a:prstGeom>
          <a:noFill/>
          <a:ln>
            <a:noFill/>
          </a:ln>
        </p:spPr>
      </p:pic>
      <p:pic>
        <p:nvPicPr>
          <p:cNvPr id="358" name="Google Shape;358;p38"/>
          <p:cNvPicPr preferRelativeResize="0"/>
          <p:nvPr/>
        </p:nvPicPr>
        <p:blipFill rotWithShape="1">
          <a:blip r:embed="rId4">
            <a:alphaModFix/>
          </a:blip>
          <a:srcRect b="0" l="0" r="0" t="0"/>
          <a:stretch/>
        </p:blipFill>
        <p:spPr>
          <a:xfrm>
            <a:off x="4572000" y="1945900"/>
            <a:ext cx="4117325" cy="180975"/>
          </a:xfrm>
          <a:prstGeom prst="rect">
            <a:avLst/>
          </a:prstGeom>
          <a:noFill/>
          <a:ln>
            <a:noFill/>
          </a:ln>
        </p:spPr>
      </p:pic>
      <p:pic>
        <p:nvPicPr>
          <p:cNvPr id="359" name="Google Shape;359;p38"/>
          <p:cNvPicPr preferRelativeResize="0"/>
          <p:nvPr/>
        </p:nvPicPr>
        <p:blipFill rotWithShape="1">
          <a:blip r:embed="rId5">
            <a:alphaModFix/>
          </a:blip>
          <a:srcRect b="0" l="0" r="0" t="0"/>
          <a:stretch/>
        </p:blipFill>
        <p:spPr>
          <a:xfrm>
            <a:off x="4572000" y="2192775"/>
            <a:ext cx="3713225" cy="12911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9"/>
          <p:cNvSpPr txBox="1"/>
          <p:nvPr>
            <p:ph type="title"/>
          </p:nvPr>
        </p:nvSpPr>
        <p:spPr>
          <a:xfrm>
            <a:off x="1297500" y="393750"/>
            <a:ext cx="7038900" cy="61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Analysis</a:t>
            </a:r>
            <a:endParaRPr/>
          </a:p>
        </p:txBody>
      </p:sp>
      <p:sp>
        <p:nvSpPr>
          <p:cNvPr id="365" name="Google Shape;365;p39"/>
          <p:cNvSpPr txBox="1"/>
          <p:nvPr>
            <p:ph idx="1" type="body"/>
          </p:nvPr>
        </p:nvSpPr>
        <p:spPr>
          <a:xfrm>
            <a:off x="4018025" y="877775"/>
            <a:ext cx="4318500" cy="2930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
              <a:t>Create a new empty predictions Dataframe</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Calculate and plot cumulative returns</a:t>
            </a:r>
            <a:endParaRPr/>
          </a:p>
          <a:p>
            <a:pPr indent="-311150" lvl="0" marL="457200" rtl="0" algn="l">
              <a:lnSpc>
                <a:spcPct val="115000"/>
              </a:lnSpc>
              <a:spcBef>
                <a:spcPts val="0"/>
              </a:spcBef>
              <a:spcAft>
                <a:spcPts val="0"/>
              </a:spcAft>
              <a:buSzPts val="1300"/>
              <a:buChar char="●"/>
            </a:pPr>
            <a:r>
              <a:rPr lang="en"/>
              <a:t>-</a:t>
            </a:r>
            <a:endParaRPr/>
          </a:p>
        </p:txBody>
      </p:sp>
      <p:pic>
        <p:nvPicPr>
          <p:cNvPr id="366" name="Google Shape;366;p39"/>
          <p:cNvPicPr preferRelativeResize="0"/>
          <p:nvPr/>
        </p:nvPicPr>
        <p:blipFill rotWithShape="1">
          <a:blip r:embed="rId3">
            <a:alphaModFix/>
          </a:blip>
          <a:srcRect b="0" l="0" r="0" t="0"/>
          <a:stretch/>
        </p:blipFill>
        <p:spPr>
          <a:xfrm>
            <a:off x="2235475" y="1194450"/>
            <a:ext cx="6908524" cy="647700"/>
          </a:xfrm>
          <a:prstGeom prst="rect">
            <a:avLst/>
          </a:prstGeom>
          <a:noFill/>
          <a:ln>
            <a:noFill/>
          </a:ln>
        </p:spPr>
      </p:pic>
      <p:pic>
        <p:nvPicPr>
          <p:cNvPr id="367" name="Google Shape;367;p39"/>
          <p:cNvPicPr preferRelativeResize="0"/>
          <p:nvPr/>
        </p:nvPicPr>
        <p:blipFill rotWithShape="1">
          <a:blip r:embed="rId4">
            <a:alphaModFix/>
          </a:blip>
          <a:srcRect b="0" l="0" r="0" t="0"/>
          <a:stretch/>
        </p:blipFill>
        <p:spPr>
          <a:xfrm>
            <a:off x="4383400" y="2142025"/>
            <a:ext cx="4767775" cy="161925"/>
          </a:xfrm>
          <a:prstGeom prst="rect">
            <a:avLst/>
          </a:prstGeom>
          <a:noFill/>
          <a:ln>
            <a:noFill/>
          </a:ln>
        </p:spPr>
      </p:pic>
      <p:pic>
        <p:nvPicPr>
          <p:cNvPr id="368" name="Google Shape;368;p39"/>
          <p:cNvPicPr preferRelativeResize="0"/>
          <p:nvPr/>
        </p:nvPicPr>
        <p:blipFill rotWithShape="1">
          <a:blip r:embed="rId5">
            <a:alphaModFix/>
          </a:blip>
          <a:srcRect b="0" l="0" r="0" t="0"/>
          <a:stretch/>
        </p:blipFill>
        <p:spPr>
          <a:xfrm>
            <a:off x="4330475" y="2336525"/>
            <a:ext cx="4767775" cy="280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1297500" y="393750"/>
            <a:ext cx="7038900" cy="61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Analysis</a:t>
            </a:r>
            <a:endParaRPr/>
          </a:p>
        </p:txBody>
      </p:sp>
      <p:sp>
        <p:nvSpPr>
          <p:cNvPr id="374" name="Google Shape;374;p40"/>
          <p:cNvSpPr txBox="1"/>
          <p:nvPr>
            <p:ph idx="1" type="body"/>
          </p:nvPr>
        </p:nvSpPr>
        <p:spPr>
          <a:xfrm>
            <a:off x="4018025" y="877775"/>
            <a:ext cx="4318500" cy="2930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Now we must create a logistic regression model</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Fit the logistic regression model</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Predict trading signals for the trained data</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Generate a classification report</a:t>
            </a:r>
            <a:endParaRPr/>
          </a:p>
          <a:p>
            <a:pPr indent="-311150" lvl="0" marL="457200" rtl="0" algn="l">
              <a:lnSpc>
                <a:spcPct val="115000"/>
              </a:lnSpc>
              <a:spcBef>
                <a:spcPts val="0"/>
              </a:spcBef>
              <a:spcAft>
                <a:spcPts val="0"/>
              </a:spcAft>
              <a:buSzPts val="1300"/>
              <a:buChar char="●"/>
            </a:pPr>
            <a:r>
              <a:rPr lang="en"/>
              <a:t>-</a:t>
            </a:r>
            <a:endParaRPr/>
          </a:p>
        </p:txBody>
      </p:sp>
      <p:pic>
        <p:nvPicPr>
          <p:cNvPr id="375" name="Google Shape;375;p40"/>
          <p:cNvPicPr preferRelativeResize="0"/>
          <p:nvPr/>
        </p:nvPicPr>
        <p:blipFill rotWithShape="1">
          <a:blip r:embed="rId3">
            <a:alphaModFix/>
          </a:blip>
          <a:srcRect b="0" l="0" r="0" t="0"/>
          <a:stretch/>
        </p:blipFill>
        <p:spPr>
          <a:xfrm>
            <a:off x="4572000" y="1206850"/>
            <a:ext cx="3352800" cy="171450"/>
          </a:xfrm>
          <a:prstGeom prst="rect">
            <a:avLst/>
          </a:prstGeom>
          <a:noFill/>
          <a:ln>
            <a:noFill/>
          </a:ln>
        </p:spPr>
      </p:pic>
      <p:pic>
        <p:nvPicPr>
          <p:cNvPr id="376" name="Google Shape;376;p40"/>
          <p:cNvPicPr preferRelativeResize="0"/>
          <p:nvPr/>
        </p:nvPicPr>
        <p:blipFill rotWithShape="1">
          <a:blip r:embed="rId4">
            <a:alphaModFix/>
          </a:blip>
          <a:srcRect b="0" l="0" r="0" t="0"/>
          <a:stretch/>
        </p:blipFill>
        <p:spPr>
          <a:xfrm>
            <a:off x="4572000" y="1667850"/>
            <a:ext cx="3713225" cy="186594"/>
          </a:xfrm>
          <a:prstGeom prst="rect">
            <a:avLst/>
          </a:prstGeom>
          <a:noFill/>
          <a:ln>
            <a:noFill/>
          </a:ln>
        </p:spPr>
      </p:pic>
      <p:pic>
        <p:nvPicPr>
          <p:cNvPr id="377" name="Google Shape;377;p40"/>
          <p:cNvPicPr preferRelativeResize="0"/>
          <p:nvPr/>
        </p:nvPicPr>
        <p:blipFill rotWithShape="1">
          <a:blip r:embed="rId5">
            <a:alphaModFix/>
          </a:blip>
          <a:srcRect b="0" l="0" r="0" t="0"/>
          <a:stretch/>
        </p:blipFill>
        <p:spPr>
          <a:xfrm>
            <a:off x="4572000" y="2110025"/>
            <a:ext cx="4572000" cy="200025"/>
          </a:xfrm>
          <a:prstGeom prst="rect">
            <a:avLst/>
          </a:prstGeom>
          <a:noFill/>
          <a:ln>
            <a:noFill/>
          </a:ln>
        </p:spPr>
      </p:pic>
      <p:pic>
        <p:nvPicPr>
          <p:cNvPr id="378" name="Google Shape;378;p40"/>
          <p:cNvPicPr preferRelativeResize="0"/>
          <p:nvPr/>
        </p:nvPicPr>
        <p:blipFill rotWithShape="1">
          <a:blip r:embed="rId6">
            <a:alphaModFix/>
          </a:blip>
          <a:srcRect b="0" l="0" r="0" t="0"/>
          <a:stretch/>
        </p:blipFill>
        <p:spPr>
          <a:xfrm>
            <a:off x="4572000" y="2565625"/>
            <a:ext cx="4572000" cy="228600"/>
          </a:xfrm>
          <a:prstGeom prst="rect">
            <a:avLst/>
          </a:prstGeom>
          <a:noFill/>
          <a:ln>
            <a:noFill/>
          </a:ln>
        </p:spPr>
      </p:pic>
      <p:pic>
        <p:nvPicPr>
          <p:cNvPr id="379" name="Google Shape;379;p40"/>
          <p:cNvPicPr preferRelativeResize="0"/>
          <p:nvPr/>
        </p:nvPicPr>
        <p:blipFill rotWithShape="1">
          <a:blip r:embed="rId7">
            <a:alphaModFix/>
          </a:blip>
          <a:srcRect b="0" l="0" r="0" t="0"/>
          <a:stretch/>
        </p:blipFill>
        <p:spPr>
          <a:xfrm>
            <a:off x="4572000" y="2794225"/>
            <a:ext cx="3713225" cy="12972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1"/>
          <p:cNvSpPr txBox="1"/>
          <p:nvPr>
            <p:ph type="title"/>
          </p:nvPr>
        </p:nvSpPr>
        <p:spPr>
          <a:xfrm>
            <a:off x="1297500" y="393750"/>
            <a:ext cx="7038900" cy="610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Analysis</a:t>
            </a:r>
            <a:endParaRPr/>
          </a:p>
        </p:txBody>
      </p:sp>
      <p:sp>
        <p:nvSpPr>
          <p:cNvPr id="385" name="Google Shape;385;p41"/>
          <p:cNvSpPr txBox="1"/>
          <p:nvPr>
            <p:ph idx="1" type="body"/>
          </p:nvPr>
        </p:nvSpPr>
        <p:spPr>
          <a:xfrm>
            <a:off x="4018025" y="877775"/>
            <a:ext cx="4318500" cy="2930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
              <a:t>Predict trading signals for the testing data</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Generate a classification report</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a:t>
            </a:r>
            <a:endParaRPr/>
          </a:p>
        </p:txBody>
      </p:sp>
      <p:pic>
        <p:nvPicPr>
          <p:cNvPr id="386" name="Google Shape;386;p41"/>
          <p:cNvPicPr preferRelativeResize="0"/>
          <p:nvPr/>
        </p:nvPicPr>
        <p:blipFill rotWithShape="1">
          <a:blip r:embed="rId3">
            <a:alphaModFix/>
          </a:blip>
          <a:srcRect b="0" l="0" r="0" t="0"/>
          <a:stretch/>
        </p:blipFill>
        <p:spPr>
          <a:xfrm>
            <a:off x="4572000" y="1213275"/>
            <a:ext cx="4571999" cy="171450"/>
          </a:xfrm>
          <a:prstGeom prst="rect">
            <a:avLst/>
          </a:prstGeom>
          <a:noFill/>
          <a:ln>
            <a:noFill/>
          </a:ln>
        </p:spPr>
      </p:pic>
      <p:pic>
        <p:nvPicPr>
          <p:cNvPr id="387" name="Google Shape;387;p41"/>
          <p:cNvPicPr preferRelativeResize="0"/>
          <p:nvPr/>
        </p:nvPicPr>
        <p:blipFill rotWithShape="1">
          <a:blip r:embed="rId4">
            <a:alphaModFix/>
          </a:blip>
          <a:srcRect b="0" l="0" r="0" t="0"/>
          <a:stretch/>
        </p:blipFill>
        <p:spPr>
          <a:xfrm>
            <a:off x="4572000" y="1670250"/>
            <a:ext cx="4571999" cy="180975"/>
          </a:xfrm>
          <a:prstGeom prst="rect">
            <a:avLst/>
          </a:prstGeom>
          <a:noFill/>
          <a:ln>
            <a:noFill/>
          </a:ln>
        </p:spPr>
      </p:pic>
      <p:pic>
        <p:nvPicPr>
          <p:cNvPr id="388" name="Google Shape;388;p41"/>
          <p:cNvPicPr preferRelativeResize="0"/>
          <p:nvPr/>
        </p:nvPicPr>
        <p:blipFill rotWithShape="1">
          <a:blip r:embed="rId5">
            <a:alphaModFix/>
          </a:blip>
          <a:srcRect b="0" l="0" r="0" t="0"/>
          <a:stretch/>
        </p:blipFill>
        <p:spPr>
          <a:xfrm>
            <a:off x="4572000" y="1851225"/>
            <a:ext cx="3695700" cy="127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2"/>
          <p:cNvSpPr txBox="1"/>
          <p:nvPr>
            <p:ph idx="2" type="title"/>
          </p:nvPr>
        </p:nvSpPr>
        <p:spPr>
          <a:xfrm>
            <a:off x="783050" y="157875"/>
            <a:ext cx="3751200" cy="63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sz="1400"/>
              <a:t>Comparing Logistic Regression and SVM Classification Reports</a:t>
            </a:r>
            <a:endParaRPr sz="1400"/>
          </a:p>
        </p:txBody>
      </p:sp>
      <p:sp>
        <p:nvSpPr>
          <p:cNvPr id="394" name="Google Shape;394;p42"/>
          <p:cNvSpPr txBox="1"/>
          <p:nvPr>
            <p:ph type="title"/>
          </p:nvPr>
        </p:nvSpPr>
        <p:spPr>
          <a:xfrm>
            <a:off x="367375" y="1924850"/>
            <a:ext cx="2423700" cy="40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Logistic Regression</a:t>
            </a:r>
            <a:endParaRPr/>
          </a:p>
        </p:txBody>
      </p:sp>
      <p:sp>
        <p:nvSpPr>
          <p:cNvPr id="395" name="Google Shape;395;p42"/>
          <p:cNvSpPr txBox="1"/>
          <p:nvPr>
            <p:ph idx="1" type="body"/>
          </p:nvPr>
        </p:nvSpPr>
        <p:spPr>
          <a:xfrm>
            <a:off x="6451275" y="1924850"/>
            <a:ext cx="2560200" cy="179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rPr lang="en" sz="1800">
                <a:latin typeface="Montserrat"/>
                <a:ea typeface="Montserrat"/>
                <a:cs typeface="Montserrat"/>
                <a:sym typeface="Montserrat"/>
              </a:rPr>
              <a:t>          SVM</a:t>
            </a:r>
            <a:endParaRPr/>
          </a:p>
        </p:txBody>
      </p:sp>
      <p:sp>
        <p:nvSpPr>
          <p:cNvPr id="396" name="Google Shape;396;p42"/>
          <p:cNvSpPr/>
          <p:nvPr/>
        </p:nvSpPr>
        <p:spPr>
          <a:xfrm flipH="1">
            <a:off x="3409382" y="979361"/>
            <a:ext cx="2351700" cy="30618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42"/>
          <p:cNvPicPr preferRelativeResize="0"/>
          <p:nvPr/>
        </p:nvPicPr>
        <p:blipFill rotWithShape="1">
          <a:blip r:embed="rId3">
            <a:alphaModFix/>
          </a:blip>
          <a:srcRect b="0" l="0" r="0" t="0"/>
          <a:stretch/>
        </p:blipFill>
        <p:spPr>
          <a:xfrm>
            <a:off x="30924" y="2283875"/>
            <a:ext cx="3315975" cy="1438275"/>
          </a:xfrm>
          <a:prstGeom prst="rect">
            <a:avLst/>
          </a:prstGeom>
          <a:noFill/>
          <a:ln>
            <a:noFill/>
          </a:ln>
        </p:spPr>
      </p:pic>
      <p:pic>
        <p:nvPicPr>
          <p:cNvPr id="398" name="Google Shape;398;p42"/>
          <p:cNvPicPr preferRelativeResize="0"/>
          <p:nvPr/>
        </p:nvPicPr>
        <p:blipFill rotWithShape="1">
          <a:blip r:embed="rId4">
            <a:alphaModFix/>
          </a:blip>
          <a:srcRect b="0" l="0" r="0" t="0"/>
          <a:stretch/>
        </p:blipFill>
        <p:spPr>
          <a:xfrm>
            <a:off x="5059513" y="979350"/>
            <a:ext cx="3382375" cy="1476375"/>
          </a:xfrm>
          <a:prstGeom prst="rect">
            <a:avLst/>
          </a:prstGeom>
          <a:noFill/>
          <a:ln>
            <a:noFill/>
          </a:ln>
        </p:spPr>
      </p:pic>
      <p:sp>
        <p:nvSpPr>
          <p:cNvPr id="399" name="Google Shape;399;p42"/>
          <p:cNvSpPr txBox="1"/>
          <p:nvPr/>
        </p:nvSpPr>
        <p:spPr>
          <a:xfrm>
            <a:off x="4470975" y="2910650"/>
            <a:ext cx="4786800" cy="811500"/>
          </a:xfrm>
          <a:prstGeom prst="rect">
            <a:avLst/>
          </a:prstGeom>
          <a:noFill/>
          <a:ln>
            <a:noFill/>
          </a:ln>
        </p:spPr>
        <p:txBody>
          <a:bodyPr anchorCtr="0" anchor="t" bIns="91425" lIns="91425" spcFirstLastPara="1" rIns="91425" wrap="square" tIns="91425">
            <a:noAutofit/>
          </a:bodyPr>
          <a:lstStyle/>
          <a:p>
            <a:pPr indent="-285750" lvl="0" marL="457200" marR="0" rtl="0" algn="l">
              <a:lnSpc>
                <a:spcPct val="100000"/>
              </a:lnSpc>
              <a:spcBef>
                <a:spcPts val="0"/>
              </a:spcBef>
              <a:spcAft>
                <a:spcPts val="0"/>
              </a:spcAft>
              <a:buClr>
                <a:srgbClr val="000000"/>
              </a:buClr>
              <a:buSzPts val="900"/>
              <a:buFont typeface="Lato"/>
              <a:buChar char="●"/>
            </a:pPr>
            <a:r>
              <a:rPr b="1" i="0" lang="en" sz="900" u="none" cap="none" strike="noStrike">
                <a:solidFill>
                  <a:srgbClr val="000000"/>
                </a:solidFill>
                <a:latin typeface="Lato"/>
                <a:ea typeface="Lato"/>
                <a:cs typeface="Lato"/>
                <a:sym typeface="Lato"/>
              </a:rPr>
              <a:t>These figures support our hypothesis that utilizing just the </a:t>
            </a:r>
            <a:r>
              <a:rPr b="1" lang="en" sz="900">
                <a:latin typeface="Lato"/>
                <a:ea typeface="Lato"/>
                <a:cs typeface="Lato"/>
                <a:sym typeface="Lato"/>
              </a:rPr>
              <a:t>daily</a:t>
            </a:r>
            <a:r>
              <a:rPr b="1" i="0" lang="en" sz="900" u="none" cap="none" strike="noStrike">
                <a:solidFill>
                  <a:srgbClr val="000000"/>
                </a:solidFill>
                <a:latin typeface="Lato"/>
                <a:ea typeface="Lato"/>
                <a:cs typeface="Lato"/>
                <a:sym typeface="Lato"/>
              </a:rPr>
              <a:t> returns / </a:t>
            </a:r>
            <a:r>
              <a:rPr b="1" lang="en" sz="900">
                <a:latin typeface="Lato"/>
                <a:ea typeface="Lato"/>
                <a:cs typeface="Lato"/>
                <a:sym typeface="Lato"/>
              </a:rPr>
              <a:t>sma is </a:t>
            </a:r>
            <a:r>
              <a:rPr b="1" i="0" lang="en" sz="900" u="none" cap="none" strike="noStrike">
                <a:solidFill>
                  <a:srgbClr val="000000"/>
                </a:solidFill>
                <a:latin typeface="Lato"/>
                <a:ea typeface="Lato"/>
                <a:cs typeface="Lato"/>
                <a:sym typeface="Lato"/>
              </a:rPr>
              <a:t> not the best at identifying buy and sell points </a:t>
            </a:r>
            <a:r>
              <a:rPr b="1" lang="en" sz="900">
                <a:latin typeface="Lato"/>
                <a:ea typeface="Lato"/>
                <a:cs typeface="Lato"/>
                <a:sym typeface="Lato"/>
              </a:rPr>
              <a:t>on its own.</a:t>
            </a:r>
            <a:endParaRPr b="1" i="0" sz="900" u="none" cap="none" strike="noStrike">
              <a:solidFill>
                <a:srgbClr val="000000"/>
              </a:solidFill>
              <a:latin typeface="Lato"/>
              <a:ea typeface="Lato"/>
              <a:cs typeface="Lato"/>
              <a:sym typeface="Lato"/>
            </a:endParaRPr>
          </a:p>
          <a:p>
            <a:pPr indent="-285750" lvl="0" marL="457200" marR="0" rtl="0" algn="l">
              <a:lnSpc>
                <a:spcPct val="100000"/>
              </a:lnSpc>
              <a:spcBef>
                <a:spcPts val="0"/>
              </a:spcBef>
              <a:spcAft>
                <a:spcPts val="0"/>
              </a:spcAft>
              <a:buClr>
                <a:srgbClr val="000000"/>
              </a:buClr>
              <a:buSzPts val="900"/>
              <a:buFont typeface="Lato"/>
              <a:buChar char="●"/>
            </a:pPr>
            <a:r>
              <a:rPr b="1" i="0" lang="en" sz="900" u="none" cap="none" strike="noStrike">
                <a:solidFill>
                  <a:srgbClr val="000000"/>
                </a:solidFill>
                <a:latin typeface="Lato"/>
                <a:ea typeface="Lato"/>
                <a:cs typeface="Lato"/>
                <a:sym typeface="Lato"/>
              </a:rPr>
              <a:t>A better combination of trade indicators would be to utilize RSI and Ichimoku cloud indicators.</a:t>
            </a:r>
            <a:endParaRPr b="1" i="0" sz="900" u="none" cap="none" strike="noStrike">
              <a:solidFill>
                <a:srgbClr val="0000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3"/>
          <p:cNvSpPr txBox="1"/>
          <p:nvPr>
            <p:ph type="title"/>
          </p:nvPr>
        </p:nvSpPr>
        <p:spPr>
          <a:xfrm>
            <a:off x="1297500" y="393750"/>
            <a:ext cx="7038900" cy="49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What is RSI and Ichimoku Cloud?</a:t>
            </a:r>
            <a:endParaRPr/>
          </a:p>
        </p:txBody>
      </p:sp>
      <p:sp>
        <p:nvSpPr>
          <p:cNvPr id="405" name="Google Shape;405;p43"/>
          <p:cNvSpPr txBox="1"/>
          <p:nvPr>
            <p:ph idx="1" type="body"/>
          </p:nvPr>
        </p:nvSpPr>
        <p:spPr>
          <a:xfrm>
            <a:off x="1297500" y="885550"/>
            <a:ext cx="6968700" cy="40968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RSI is the relative strength index which measures the speed and magnitude of price changes and represent if the security is are overbought or oversold. </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Typical an RSI value over 70 is considered overbought while an RSI value under 30 is oversold. </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Ichimoku Cloud is another indicator that calculates 5 lines of short to medium duration on high/low/close prices. It will plot an area between these lines which is called the Ichimoku Cloud. </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These lines will help us in determining momentum, direction and support-resistance levels for the data. Ichimoku Cloud will also create buy and sell signals using this data.</a:t>
            </a:r>
            <a:endParaRPr>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a:latin typeface="Arial"/>
                <a:ea typeface="Arial"/>
                <a:cs typeface="Arial"/>
                <a:sym typeface="Arial"/>
              </a:rPr>
              <a:t>It is vital to combine technical indicators to create good trading signals. The combination of RSI and Ichimoku Cloud is a great combination since the RSI identifies momentum while the Ichimoku Cloud helps identifying the direction of the trend.</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Calculate RSI</a:t>
            </a:r>
            <a:endParaRPr/>
          </a:p>
        </p:txBody>
      </p:sp>
      <p:sp>
        <p:nvSpPr>
          <p:cNvPr id="411" name="Google Shape;411;p44"/>
          <p:cNvSpPr txBox="1"/>
          <p:nvPr>
            <p:ph idx="1" type="body"/>
          </p:nvPr>
        </p:nvSpPr>
        <p:spPr>
          <a:xfrm>
            <a:off x="4018025" y="871450"/>
            <a:ext cx="4318500" cy="2209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a:t>Retrieve stock price data</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Calculate RSI</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Plot price data to visualize close price</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a:t>
            </a:r>
            <a:endParaRPr/>
          </a:p>
          <a:p>
            <a:pPr indent="0" lvl="0" marL="457200" rtl="0" algn="l">
              <a:lnSpc>
                <a:spcPct val="115000"/>
              </a:lnSpc>
              <a:spcBef>
                <a:spcPts val="1600"/>
              </a:spcBef>
              <a:spcAft>
                <a:spcPts val="1600"/>
              </a:spcAft>
              <a:buSzPts val="1300"/>
              <a:buNone/>
            </a:pPr>
            <a:r>
              <a:t/>
            </a:r>
            <a:endParaRPr/>
          </a:p>
        </p:txBody>
      </p:sp>
      <p:pic>
        <p:nvPicPr>
          <p:cNvPr id="412" name="Google Shape;412;p44"/>
          <p:cNvPicPr preferRelativeResize="0"/>
          <p:nvPr/>
        </p:nvPicPr>
        <p:blipFill rotWithShape="1">
          <a:blip r:embed="rId3">
            <a:alphaModFix/>
          </a:blip>
          <a:srcRect b="0" l="0" r="0" t="0"/>
          <a:stretch/>
        </p:blipFill>
        <p:spPr>
          <a:xfrm>
            <a:off x="4572000" y="1188100"/>
            <a:ext cx="4181475" cy="171450"/>
          </a:xfrm>
          <a:prstGeom prst="rect">
            <a:avLst/>
          </a:prstGeom>
          <a:noFill/>
          <a:ln>
            <a:noFill/>
          </a:ln>
        </p:spPr>
      </p:pic>
      <p:pic>
        <p:nvPicPr>
          <p:cNvPr id="413" name="Google Shape;413;p44"/>
          <p:cNvPicPr preferRelativeResize="0"/>
          <p:nvPr/>
        </p:nvPicPr>
        <p:blipFill rotWithShape="1">
          <a:blip r:embed="rId4">
            <a:alphaModFix/>
          </a:blip>
          <a:srcRect b="0" l="0" r="0" t="0"/>
          <a:stretch/>
        </p:blipFill>
        <p:spPr>
          <a:xfrm>
            <a:off x="4572000" y="1662325"/>
            <a:ext cx="3438525" cy="180975"/>
          </a:xfrm>
          <a:prstGeom prst="rect">
            <a:avLst/>
          </a:prstGeom>
          <a:noFill/>
          <a:ln>
            <a:noFill/>
          </a:ln>
        </p:spPr>
      </p:pic>
      <p:pic>
        <p:nvPicPr>
          <p:cNvPr id="414" name="Google Shape;414;p44"/>
          <p:cNvPicPr preferRelativeResize="0"/>
          <p:nvPr/>
        </p:nvPicPr>
        <p:blipFill rotWithShape="1">
          <a:blip r:embed="rId5">
            <a:alphaModFix/>
          </a:blip>
          <a:srcRect b="0" l="0" r="0" t="0"/>
          <a:stretch/>
        </p:blipFill>
        <p:spPr>
          <a:xfrm>
            <a:off x="4249925" y="2060150"/>
            <a:ext cx="2790825" cy="704850"/>
          </a:xfrm>
          <a:prstGeom prst="rect">
            <a:avLst/>
          </a:prstGeom>
          <a:noFill/>
          <a:ln>
            <a:noFill/>
          </a:ln>
        </p:spPr>
      </p:pic>
      <p:pic>
        <p:nvPicPr>
          <p:cNvPr id="415" name="Google Shape;415;p44"/>
          <p:cNvPicPr preferRelativeResize="0"/>
          <p:nvPr/>
        </p:nvPicPr>
        <p:blipFill rotWithShape="1">
          <a:blip r:embed="rId6">
            <a:alphaModFix/>
          </a:blip>
          <a:srcRect b="0" l="0" r="0" t="0"/>
          <a:stretch/>
        </p:blipFill>
        <p:spPr>
          <a:xfrm>
            <a:off x="4319618" y="2765000"/>
            <a:ext cx="4671981" cy="237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Calculate Ichimoku Cloud</a:t>
            </a:r>
            <a:endParaRPr/>
          </a:p>
        </p:txBody>
      </p:sp>
      <p:sp>
        <p:nvSpPr>
          <p:cNvPr id="421" name="Google Shape;421;p45"/>
          <p:cNvSpPr txBox="1"/>
          <p:nvPr>
            <p:ph idx="1" type="body"/>
          </p:nvPr>
        </p:nvSpPr>
        <p:spPr>
          <a:xfrm>
            <a:off x="-92175" y="856100"/>
            <a:ext cx="6513900" cy="192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Char char="●"/>
            </a:pPr>
            <a:r>
              <a:rPr lang="en">
                <a:solidFill>
                  <a:schemeClr val="lt1"/>
                </a:solidFill>
              </a:rPr>
              <a:t>Tenkan Sen or Conversion Line: (9-period-high + 9-period-low)/2</a:t>
            </a:r>
            <a:endParaRPr>
              <a:solidFill>
                <a:schemeClr val="lt1"/>
              </a:solidFill>
            </a:endParaRPr>
          </a:p>
          <a:p>
            <a:pPr indent="-311150" lvl="0" marL="457200" rtl="0" algn="l">
              <a:lnSpc>
                <a:spcPct val="115000"/>
              </a:lnSpc>
              <a:spcBef>
                <a:spcPts val="0"/>
              </a:spcBef>
              <a:spcAft>
                <a:spcPts val="0"/>
              </a:spcAft>
              <a:buClr>
                <a:schemeClr val="lt1"/>
              </a:buClr>
              <a:buSzPts val="1300"/>
              <a:buChar char="●"/>
            </a:pPr>
            <a:r>
              <a:rPr lang="en">
                <a:solidFill>
                  <a:schemeClr val="lt1"/>
                </a:solidFill>
              </a:rPr>
              <a:t>Kijun Sen or Base Line: (26-period-high + 26-period-low)/2</a:t>
            </a:r>
            <a:endParaRPr>
              <a:solidFill>
                <a:schemeClr val="lt1"/>
              </a:solidFill>
            </a:endParaRPr>
          </a:p>
          <a:p>
            <a:pPr indent="-311150" lvl="0" marL="457200" rtl="0" algn="l">
              <a:lnSpc>
                <a:spcPct val="115000"/>
              </a:lnSpc>
              <a:spcBef>
                <a:spcPts val="0"/>
              </a:spcBef>
              <a:spcAft>
                <a:spcPts val="0"/>
              </a:spcAft>
              <a:buClr>
                <a:schemeClr val="lt1"/>
              </a:buClr>
              <a:buSzPts val="1300"/>
              <a:buChar char="●"/>
            </a:pPr>
            <a:r>
              <a:rPr lang="en">
                <a:solidFill>
                  <a:schemeClr val="lt1"/>
                </a:solidFill>
              </a:rPr>
              <a:t>Senkou Sen A or Leading Span A: (Base line + Conversion Line)/2</a:t>
            </a:r>
            <a:endParaRPr>
              <a:solidFill>
                <a:schemeClr val="lt1"/>
              </a:solidFill>
            </a:endParaRPr>
          </a:p>
          <a:p>
            <a:pPr indent="0" lvl="0" marL="457200" rtl="0" algn="l">
              <a:lnSpc>
                <a:spcPct val="115000"/>
              </a:lnSpc>
              <a:spcBef>
                <a:spcPts val="1800"/>
              </a:spcBef>
              <a:spcAft>
                <a:spcPts val="1600"/>
              </a:spcAft>
              <a:buSzPts val="1300"/>
              <a:buNone/>
            </a:pPr>
            <a:r>
              <a:t/>
            </a:r>
            <a:endParaRPr/>
          </a:p>
        </p:txBody>
      </p:sp>
      <p:pic>
        <p:nvPicPr>
          <p:cNvPr id="422" name="Google Shape;422;p45"/>
          <p:cNvPicPr preferRelativeResize="0"/>
          <p:nvPr/>
        </p:nvPicPr>
        <p:blipFill>
          <a:blip r:embed="rId3">
            <a:alphaModFix/>
          </a:blip>
          <a:stretch>
            <a:fillRect/>
          </a:stretch>
        </p:blipFill>
        <p:spPr>
          <a:xfrm>
            <a:off x="937150" y="1964150"/>
            <a:ext cx="7606750" cy="3179350"/>
          </a:xfrm>
          <a:prstGeom prst="rect">
            <a:avLst/>
          </a:prstGeom>
          <a:noFill/>
          <a:ln>
            <a:noFill/>
          </a:ln>
        </p:spPr>
      </p:pic>
      <p:sp>
        <p:nvSpPr>
          <p:cNvPr id="423" name="Google Shape;423;p45"/>
          <p:cNvSpPr txBox="1"/>
          <p:nvPr/>
        </p:nvSpPr>
        <p:spPr>
          <a:xfrm>
            <a:off x="5423100" y="829600"/>
            <a:ext cx="3641100" cy="914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Senkou Sen B or Leading Span B: (60-period-high + 60period-low)/2</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 sz="1300">
                <a:solidFill>
                  <a:schemeClr val="lt1"/>
                </a:solidFill>
                <a:latin typeface="Lato"/>
                <a:ea typeface="Lato"/>
                <a:cs typeface="Lato"/>
                <a:sym typeface="Lato"/>
              </a:rPr>
              <a:t>Chikou Span or Lagging Span: (Close of 30 periods ago)</a:t>
            </a:r>
            <a:endParaRPr sz="1300">
              <a:solidFill>
                <a:schemeClr val="lt1"/>
              </a:solidFill>
              <a:latin typeface="Lato"/>
              <a:ea typeface="Lato"/>
              <a:cs typeface="Lato"/>
              <a:sym typeface="Lato"/>
            </a:endParaRPr>
          </a:p>
          <a:p>
            <a:pPr indent="0" lvl="0" marL="457200" rtl="0" algn="l">
              <a:lnSpc>
                <a:spcPct val="115000"/>
              </a:lnSpc>
              <a:spcBef>
                <a:spcPts val="1800"/>
              </a:spcBef>
              <a:spcAft>
                <a:spcPts val="0"/>
              </a:spcAft>
              <a:buClr>
                <a:srgbClr val="000000"/>
              </a:buClr>
              <a:buSzPts val="1300"/>
              <a:buFont typeface="Arial"/>
              <a:buNone/>
            </a:pPr>
            <a:r>
              <a:t/>
            </a:r>
            <a:endParaRPr sz="1300">
              <a:solidFill>
                <a:schemeClr val="dk2"/>
              </a:solidFill>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6"/>
          <p:cNvSpPr txBox="1"/>
          <p:nvPr>
            <p:ph type="title"/>
          </p:nvPr>
        </p:nvSpPr>
        <p:spPr>
          <a:xfrm>
            <a:off x="1297500" y="393750"/>
            <a:ext cx="7038900" cy="53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Ichimoku Cloud and what it means</a:t>
            </a:r>
            <a:endParaRPr/>
          </a:p>
        </p:txBody>
      </p:sp>
      <p:sp>
        <p:nvSpPr>
          <p:cNvPr id="429" name="Google Shape;429;p46"/>
          <p:cNvSpPr txBox="1"/>
          <p:nvPr>
            <p:ph idx="1" type="body"/>
          </p:nvPr>
        </p:nvSpPr>
        <p:spPr>
          <a:xfrm>
            <a:off x="4018025" y="871450"/>
            <a:ext cx="4318500" cy="2387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lt1"/>
              </a:buClr>
              <a:buSzPts val="1300"/>
              <a:buChar char="●"/>
            </a:pPr>
            <a:r>
              <a:t/>
            </a:r>
            <a:endParaRPr>
              <a:solidFill>
                <a:schemeClr val="lt1"/>
              </a:solidFill>
            </a:endParaRPr>
          </a:p>
          <a:p>
            <a:pPr indent="0" lvl="0" marL="457200" rtl="0" algn="l">
              <a:lnSpc>
                <a:spcPct val="115000"/>
              </a:lnSpc>
              <a:spcBef>
                <a:spcPts val="1800"/>
              </a:spcBef>
              <a:spcAft>
                <a:spcPts val="1600"/>
              </a:spcAft>
              <a:buSzPts val="1300"/>
              <a:buNone/>
            </a:pPr>
            <a:r>
              <a:t/>
            </a:r>
            <a:endParaRPr/>
          </a:p>
        </p:txBody>
      </p:sp>
      <p:pic>
        <p:nvPicPr>
          <p:cNvPr id="430" name="Google Shape;430;p46"/>
          <p:cNvPicPr preferRelativeResize="0"/>
          <p:nvPr/>
        </p:nvPicPr>
        <p:blipFill rotWithShape="1">
          <a:blip r:embed="rId3">
            <a:alphaModFix/>
          </a:blip>
          <a:srcRect b="0" l="0" r="0" t="0"/>
          <a:stretch/>
        </p:blipFill>
        <p:spPr>
          <a:xfrm>
            <a:off x="0" y="871450"/>
            <a:ext cx="9143999" cy="2252876"/>
          </a:xfrm>
          <a:prstGeom prst="rect">
            <a:avLst/>
          </a:prstGeom>
          <a:noFill/>
          <a:ln>
            <a:noFill/>
          </a:ln>
        </p:spPr>
      </p:pic>
      <p:pic>
        <p:nvPicPr>
          <p:cNvPr id="431" name="Google Shape;431;p46"/>
          <p:cNvPicPr preferRelativeResize="0"/>
          <p:nvPr/>
        </p:nvPicPr>
        <p:blipFill rotWithShape="1">
          <a:blip r:embed="rId4">
            <a:alphaModFix/>
          </a:blip>
          <a:srcRect b="0" l="0" r="0" t="0"/>
          <a:stretch/>
        </p:blipFill>
        <p:spPr>
          <a:xfrm>
            <a:off x="0" y="3124325"/>
            <a:ext cx="9143999" cy="2025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Project Description</a:t>
            </a:r>
            <a:endParaRPr/>
          </a:p>
        </p:txBody>
      </p:sp>
      <p:sp>
        <p:nvSpPr>
          <p:cNvPr id="280" name="Google Shape;280;p30"/>
          <p:cNvSpPr txBox="1"/>
          <p:nvPr>
            <p:ph idx="1" type="body"/>
          </p:nvPr>
        </p:nvSpPr>
        <p:spPr>
          <a:xfrm>
            <a:off x="1297500" y="885550"/>
            <a:ext cx="6968700" cy="409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200">
                <a:solidFill>
                  <a:srgbClr val="E6EDF3"/>
                </a:solidFill>
                <a:latin typeface="Arial"/>
                <a:ea typeface="Arial"/>
                <a:cs typeface="Arial"/>
                <a:sym typeface="Arial"/>
              </a:rPr>
              <a:t>We will start with training a logistic regression model to NVDA stock data pulled from YFinance. We will be calculating the daily returns using the closing prices, defining short and long windows (50 and 100 respectively) to calculate the SMA. Once this is done we will then create buy and sell signals as well as training the model to identify those buy and sell signals based on our set parameters. After we train the data we will scale it and create a classification report to determine accuracy of the model we are using. After observing the f1 scores, we will calculate and plot the cumulative returns for the actual and trading algorithm returns. we will compare the logistic regression to the SVM to determine if there were any changes ito the f1 scores. We used the TA_lib library for this project to help calculate the RSI and Ichimoku Cloud indicators to  observe if these  are better at predicting buy and sell opportunities </a:t>
            </a:r>
            <a:r>
              <a:rPr lang="en" sz="1200">
                <a:solidFill>
                  <a:srgbClr val="E6EDF3"/>
                </a:solidFill>
                <a:latin typeface="Arial"/>
                <a:ea typeface="Arial"/>
                <a:cs typeface="Arial"/>
                <a:sym typeface="Arial"/>
              </a:rPr>
              <a:t>than</a:t>
            </a:r>
            <a:r>
              <a:rPr lang="en" sz="1200">
                <a:solidFill>
                  <a:srgbClr val="E6EDF3"/>
                </a:solidFill>
                <a:latin typeface="Arial"/>
                <a:ea typeface="Arial"/>
                <a:cs typeface="Arial"/>
                <a:sym typeface="Arial"/>
              </a:rPr>
              <a:t> the trading signals generated based off the daily returns.</a:t>
            </a:r>
            <a:r>
              <a:rPr lang="en" sz="1200">
                <a:solidFill>
                  <a:srgbClr val="E6EDF3"/>
                </a:solidFill>
                <a:latin typeface="Arial"/>
                <a:ea typeface="Arial"/>
                <a:cs typeface="Arial"/>
                <a:sym typeface="Arial"/>
              </a:rPr>
              <a:t> We pull the data as before and plot the close price in a c</a:t>
            </a:r>
            <a:r>
              <a:rPr lang="en" sz="1200">
                <a:solidFill>
                  <a:srgbClr val="E6EDF3"/>
                </a:solidFill>
                <a:latin typeface="Arial"/>
                <a:ea typeface="Arial"/>
                <a:cs typeface="Arial"/>
                <a:sym typeface="Arial"/>
              </a:rPr>
              <a:t>hart to visualize it. RSI will be calculated using the pulled data and the Ichimoku cloud will be created by adding in the 5 lines of Tenkan, Kijun, Senkou span A, Senkou span B and Chikou Span B.</a:t>
            </a:r>
            <a:endParaRPr>
              <a:latin typeface="Arial"/>
              <a:ea typeface="Arial"/>
              <a:cs typeface="Arial"/>
              <a:sym typeface="Arial"/>
            </a:endParaRPr>
          </a:p>
          <a:p>
            <a:pPr indent="0" lvl="0" marL="0" rtl="0" algn="l">
              <a:lnSpc>
                <a:spcPct val="115000"/>
              </a:lnSpc>
              <a:spcBef>
                <a:spcPts val="1600"/>
              </a:spcBef>
              <a:spcAft>
                <a:spcPts val="1600"/>
              </a:spcAft>
              <a:buSzPts val="13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Importing Data</a:t>
            </a:r>
            <a:endParaRPr/>
          </a:p>
        </p:txBody>
      </p:sp>
      <p:pic>
        <p:nvPicPr>
          <p:cNvPr id="286" name="Google Shape;286;p31"/>
          <p:cNvPicPr preferRelativeResize="0"/>
          <p:nvPr/>
        </p:nvPicPr>
        <p:blipFill rotWithShape="1">
          <a:blip r:embed="rId3">
            <a:alphaModFix/>
          </a:blip>
          <a:srcRect b="0" l="0" r="0" t="0"/>
          <a:stretch/>
        </p:blipFill>
        <p:spPr>
          <a:xfrm>
            <a:off x="5539025" y="1010375"/>
            <a:ext cx="3562350" cy="2133600"/>
          </a:xfrm>
          <a:prstGeom prst="rect">
            <a:avLst/>
          </a:prstGeom>
          <a:noFill/>
          <a:ln>
            <a:noFill/>
          </a:ln>
        </p:spPr>
      </p:pic>
      <p:sp>
        <p:nvSpPr>
          <p:cNvPr id="287" name="Google Shape;287;p31"/>
          <p:cNvSpPr txBox="1"/>
          <p:nvPr/>
        </p:nvSpPr>
        <p:spPr>
          <a:xfrm>
            <a:off x="1414550" y="1010375"/>
            <a:ext cx="4060500" cy="4010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chemeClr val="lt1"/>
              </a:buClr>
              <a:buSzPts val="1400"/>
              <a:buFont typeface="Lato"/>
              <a:buChar char="●"/>
            </a:pPr>
            <a:r>
              <a:rPr b="0" i="0" lang="en" sz="1200" u="none" cap="none" strike="noStrike">
                <a:solidFill>
                  <a:srgbClr val="E6EDF3"/>
                </a:solidFill>
                <a:latin typeface="Arial"/>
                <a:ea typeface="Arial"/>
                <a:cs typeface="Arial"/>
                <a:sym typeface="Arial"/>
              </a:rPr>
              <a:t>To install yfinance you must 'pip install yfinance' For the Ichimoku Cloud and RSI you must import the TA library by 'import talib' but first you need to make sure it is installed. To install it you must use '$ conda install -c conda-forge ta-lib' in the gitbash terminal.</a:t>
            </a:r>
            <a:endParaRPr b="0" i="0" sz="1200" u="none" cap="none" strike="noStrike">
              <a:solidFill>
                <a:srgbClr val="E6EDF3"/>
              </a:solidFill>
              <a:latin typeface="Arial"/>
              <a:ea typeface="Arial"/>
              <a:cs typeface="Arial"/>
              <a:sym typeface="Arial"/>
            </a:endParaRPr>
          </a:p>
          <a:p>
            <a:pPr indent="-304800" lvl="0" marL="457200" marR="0" rtl="0" algn="l">
              <a:lnSpc>
                <a:spcPct val="100000"/>
              </a:lnSpc>
              <a:spcBef>
                <a:spcPts val="0"/>
              </a:spcBef>
              <a:spcAft>
                <a:spcPts val="0"/>
              </a:spcAft>
              <a:buClr>
                <a:srgbClr val="E6EDF3"/>
              </a:buClr>
              <a:buSzPts val="1200"/>
              <a:buFont typeface="Arial"/>
              <a:buChar char="●"/>
            </a:pPr>
            <a:r>
              <a:rPr b="0" i="0" lang="en" sz="1200" u="none" cap="none" strike="noStrike">
                <a:solidFill>
                  <a:srgbClr val="E6EDF3"/>
                </a:solidFill>
                <a:latin typeface="Arial"/>
                <a:ea typeface="Arial"/>
                <a:cs typeface="Arial"/>
                <a:sym typeface="Arial"/>
              </a:rPr>
              <a:t>The reason we used finance was to import the historical stock data for NVDA without needing to download a CSV. We also used it since it was more convenient when calculating the RSI which will be covered later.</a:t>
            </a:r>
            <a:endParaRPr b="0" i="0" sz="1200" u="none" cap="none" strike="noStrike">
              <a:solidFill>
                <a:srgbClr val="E6EDF3"/>
              </a:solidFill>
              <a:latin typeface="Arial"/>
              <a:ea typeface="Arial"/>
              <a:cs typeface="Arial"/>
              <a:sym typeface="Arial"/>
            </a:endParaRPr>
          </a:p>
          <a:p>
            <a:pPr indent="-304800" lvl="0" marL="457200" marR="0" rtl="0" algn="l">
              <a:lnSpc>
                <a:spcPct val="100000"/>
              </a:lnSpc>
              <a:spcBef>
                <a:spcPts val="0"/>
              </a:spcBef>
              <a:spcAft>
                <a:spcPts val="0"/>
              </a:spcAft>
              <a:buClr>
                <a:srgbClr val="E6EDF3"/>
              </a:buClr>
              <a:buSzPts val="1200"/>
              <a:buFont typeface="Arial"/>
              <a:buChar char="●"/>
            </a:pPr>
            <a:r>
              <a:rPr b="0" i="0" lang="en" sz="1200" u="none" cap="none" strike="noStrike">
                <a:solidFill>
                  <a:srgbClr val="E6EDF3"/>
                </a:solidFill>
                <a:latin typeface="Arial"/>
                <a:ea typeface="Arial"/>
                <a:cs typeface="Arial"/>
                <a:sym typeface="Arial"/>
              </a:rPr>
              <a:t>All the other imports we have learned in class such as pandas, numpy, hvplot, sklearn, seaborn.</a:t>
            </a:r>
            <a:endParaRPr b="0" i="0" sz="1200" u="none" cap="none" strike="noStrike">
              <a:solidFill>
                <a:srgbClr val="E6EDF3"/>
              </a:solidFill>
              <a:latin typeface="Arial"/>
              <a:ea typeface="Arial"/>
              <a:cs typeface="Arial"/>
              <a:sym typeface="Arial"/>
            </a:endParaRPr>
          </a:p>
        </p:txBody>
      </p:sp>
      <p:pic>
        <p:nvPicPr>
          <p:cNvPr id="288" name="Google Shape;288;p31"/>
          <p:cNvPicPr preferRelativeResize="0"/>
          <p:nvPr/>
        </p:nvPicPr>
        <p:blipFill rotWithShape="1">
          <a:blip r:embed="rId4">
            <a:alphaModFix/>
          </a:blip>
          <a:srcRect b="0" l="0" r="0" t="0"/>
          <a:stretch/>
        </p:blipFill>
        <p:spPr>
          <a:xfrm>
            <a:off x="5539025" y="3100600"/>
            <a:ext cx="3562350" cy="406175"/>
          </a:xfrm>
          <a:prstGeom prst="rect">
            <a:avLst/>
          </a:prstGeom>
          <a:noFill/>
          <a:ln>
            <a:noFill/>
          </a:ln>
        </p:spPr>
      </p:pic>
      <p:pic>
        <p:nvPicPr>
          <p:cNvPr id="289" name="Google Shape;289;p31"/>
          <p:cNvPicPr preferRelativeResize="0"/>
          <p:nvPr/>
        </p:nvPicPr>
        <p:blipFill rotWithShape="1">
          <a:blip r:embed="rId5">
            <a:alphaModFix/>
          </a:blip>
          <a:srcRect b="0" l="0" r="0" t="0"/>
          <a:stretch/>
        </p:blipFill>
        <p:spPr>
          <a:xfrm>
            <a:off x="5539025" y="3506775"/>
            <a:ext cx="992700" cy="3798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Preparation</a:t>
            </a:r>
            <a:endParaRPr/>
          </a:p>
        </p:txBody>
      </p:sp>
      <p:sp>
        <p:nvSpPr>
          <p:cNvPr id="295" name="Google Shape;295;p32"/>
          <p:cNvSpPr txBox="1"/>
          <p:nvPr>
            <p:ph idx="1" type="body"/>
          </p:nvPr>
        </p:nvSpPr>
        <p:spPr>
          <a:xfrm>
            <a:off x="4018025" y="1161950"/>
            <a:ext cx="4418700" cy="2646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
              <a:t>Import the NVDA dataset into a Pandas Dataframe from 8/31/20 to 8/31/23</a:t>
            </a:r>
            <a:endParaRPr/>
          </a:p>
          <a:p>
            <a:pPr indent="-311150" lvl="0" marL="457200" rtl="0" algn="l">
              <a:lnSpc>
                <a:spcPct val="115000"/>
              </a:lnSpc>
              <a:spcBef>
                <a:spcPts val="0"/>
              </a:spcBef>
              <a:spcAft>
                <a:spcPts val="0"/>
              </a:spcAft>
              <a:buSzPts val="1300"/>
              <a:buChar char="●"/>
            </a:pPr>
            <a:r>
              <a:t/>
            </a:r>
            <a:endParaRPr/>
          </a:p>
          <a:p>
            <a:pPr indent="-311150" lvl="0" marL="457200" rtl="0" algn="l">
              <a:lnSpc>
                <a:spcPct val="115000"/>
              </a:lnSpc>
              <a:spcBef>
                <a:spcPts val="0"/>
              </a:spcBef>
              <a:spcAft>
                <a:spcPts val="0"/>
              </a:spcAft>
              <a:buSzPts val="1300"/>
              <a:buChar char="●"/>
            </a:pPr>
            <a:r>
              <a:rPr lang="en"/>
              <a:t>Calculate daily returns using closing prices</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Drop null values </a:t>
            </a:r>
            <a:endParaRPr/>
          </a:p>
          <a:p>
            <a:pPr indent="-311150" lvl="0" marL="457200" rtl="0" algn="l">
              <a:lnSpc>
                <a:spcPct val="115000"/>
              </a:lnSpc>
              <a:spcBef>
                <a:spcPts val="0"/>
              </a:spcBef>
              <a:spcAft>
                <a:spcPts val="0"/>
              </a:spcAft>
              <a:buSzPts val="1300"/>
              <a:buChar char="●"/>
            </a:pPr>
            <a:r>
              <a:rPr lang="en"/>
              <a:t>-</a:t>
            </a:r>
            <a:endParaRPr/>
          </a:p>
        </p:txBody>
      </p:sp>
      <p:pic>
        <p:nvPicPr>
          <p:cNvPr id="296" name="Google Shape;296;p32"/>
          <p:cNvPicPr preferRelativeResize="0"/>
          <p:nvPr/>
        </p:nvPicPr>
        <p:blipFill rotWithShape="1">
          <a:blip r:embed="rId3">
            <a:alphaModFix/>
          </a:blip>
          <a:srcRect b="0" l="0" r="0" t="0"/>
          <a:stretch/>
        </p:blipFill>
        <p:spPr>
          <a:xfrm>
            <a:off x="4427625" y="1743988"/>
            <a:ext cx="3943350" cy="161925"/>
          </a:xfrm>
          <a:prstGeom prst="rect">
            <a:avLst/>
          </a:prstGeom>
          <a:noFill/>
          <a:ln>
            <a:noFill/>
          </a:ln>
        </p:spPr>
      </p:pic>
      <p:pic>
        <p:nvPicPr>
          <p:cNvPr id="297" name="Google Shape;297;p32"/>
          <p:cNvPicPr preferRelativeResize="0"/>
          <p:nvPr/>
        </p:nvPicPr>
        <p:blipFill rotWithShape="1">
          <a:blip r:embed="rId4">
            <a:alphaModFix/>
          </a:blip>
          <a:srcRect b="0" l="0" r="0" t="0"/>
          <a:stretch/>
        </p:blipFill>
        <p:spPr>
          <a:xfrm>
            <a:off x="4427625" y="2204625"/>
            <a:ext cx="3886200" cy="161925"/>
          </a:xfrm>
          <a:prstGeom prst="rect">
            <a:avLst/>
          </a:prstGeom>
          <a:noFill/>
          <a:ln>
            <a:noFill/>
          </a:ln>
        </p:spPr>
      </p:pic>
      <p:pic>
        <p:nvPicPr>
          <p:cNvPr id="298" name="Google Shape;298;p32"/>
          <p:cNvPicPr preferRelativeResize="0"/>
          <p:nvPr/>
        </p:nvPicPr>
        <p:blipFill rotWithShape="1">
          <a:blip r:embed="rId5">
            <a:alphaModFix/>
          </a:blip>
          <a:srcRect b="0" l="0" r="0" t="0"/>
          <a:stretch/>
        </p:blipFill>
        <p:spPr>
          <a:xfrm>
            <a:off x="4427625" y="2609575"/>
            <a:ext cx="1866900" cy="20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Preparation</a:t>
            </a:r>
            <a:endParaRPr/>
          </a:p>
        </p:txBody>
      </p:sp>
      <p:sp>
        <p:nvSpPr>
          <p:cNvPr id="304" name="Google Shape;304;p33"/>
          <p:cNvSpPr txBox="1"/>
          <p:nvPr>
            <p:ph idx="1" type="body"/>
          </p:nvPr>
        </p:nvSpPr>
        <p:spPr>
          <a:xfrm>
            <a:off x="4018025" y="1161950"/>
            <a:ext cx="4318500" cy="2664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
              <a:t>Define short and long windows and assign them to appropriate columns</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t/>
            </a:r>
            <a:endParaRPr/>
          </a:p>
          <a:p>
            <a:pPr indent="-311150" lvl="0" marL="457200" rtl="0" algn="l">
              <a:lnSpc>
                <a:spcPct val="115000"/>
              </a:lnSpc>
              <a:spcBef>
                <a:spcPts val="0"/>
              </a:spcBef>
              <a:spcAft>
                <a:spcPts val="0"/>
              </a:spcAft>
              <a:buSzPts val="1300"/>
              <a:buChar char="●"/>
            </a:pPr>
            <a:r>
              <a:rPr lang="en"/>
              <a:t>Drop nulls</a:t>
            </a:r>
            <a:endParaRPr/>
          </a:p>
          <a:p>
            <a:pPr indent="-311150" lvl="0" marL="457200" rtl="0" algn="l">
              <a:lnSpc>
                <a:spcPct val="115000"/>
              </a:lnSpc>
              <a:spcBef>
                <a:spcPts val="0"/>
              </a:spcBef>
              <a:spcAft>
                <a:spcPts val="0"/>
              </a:spcAft>
              <a:buSzPts val="1300"/>
              <a:buChar char="●"/>
            </a:pPr>
            <a:r>
              <a:rPr lang="en"/>
              <a:t> Assign copy of sma-fst and sma_slow to X</a:t>
            </a:r>
            <a:endParaRPr/>
          </a:p>
          <a:p>
            <a:pPr indent="-311150" lvl="0" marL="457200" rtl="0" algn="l">
              <a:lnSpc>
                <a:spcPct val="115000"/>
              </a:lnSpc>
              <a:spcBef>
                <a:spcPts val="0"/>
              </a:spcBef>
              <a:spcAft>
                <a:spcPts val="0"/>
              </a:spcAft>
              <a:buSzPts val="1300"/>
              <a:buChar char="●"/>
            </a:pPr>
            <a:r>
              <a:rPr lang="en"/>
              <a:t>-</a:t>
            </a:r>
            <a:endParaRPr/>
          </a:p>
        </p:txBody>
      </p:sp>
      <p:pic>
        <p:nvPicPr>
          <p:cNvPr id="305" name="Google Shape;305;p33"/>
          <p:cNvPicPr preferRelativeResize="0"/>
          <p:nvPr/>
        </p:nvPicPr>
        <p:blipFill rotWithShape="1">
          <a:blip r:embed="rId3">
            <a:alphaModFix/>
          </a:blip>
          <a:srcRect b="0" l="0" r="0" t="0"/>
          <a:stretch/>
        </p:blipFill>
        <p:spPr>
          <a:xfrm>
            <a:off x="4572000" y="1738100"/>
            <a:ext cx="1304925" cy="161925"/>
          </a:xfrm>
          <a:prstGeom prst="rect">
            <a:avLst/>
          </a:prstGeom>
          <a:noFill/>
          <a:ln>
            <a:noFill/>
          </a:ln>
        </p:spPr>
      </p:pic>
      <p:pic>
        <p:nvPicPr>
          <p:cNvPr id="306" name="Google Shape;306;p33"/>
          <p:cNvPicPr preferRelativeResize="0"/>
          <p:nvPr/>
        </p:nvPicPr>
        <p:blipFill rotWithShape="1">
          <a:blip r:embed="rId4">
            <a:alphaModFix/>
          </a:blip>
          <a:srcRect b="0" l="0" r="0" t="0"/>
          <a:stretch/>
        </p:blipFill>
        <p:spPr>
          <a:xfrm>
            <a:off x="4572000" y="1964775"/>
            <a:ext cx="4344650" cy="180975"/>
          </a:xfrm>
          <a:prstGeom prst="rect">
            <a:avLst/>
          </a:prstGeom>
          <a:noFill/>
          <a:ln>
            <a:noFill/>
          </a:ln>
        </p:spPr>
      </p:pic>
      <p:pic>
        <p:nvPicPr>
          <p:cNvPr id="307" name="Google Shape;307;p33"/>
          <p:cNvPicPr preferRelativeResize="0"/>
          <p:nvPr/>
        </p:nvPicPr>
        <p:blipFill rotWithShape="1">
          <a:blip r:embed="rId5">
            <a:alphaModFix/>
          </a:blip>
          <a:srcRect b="0" l="0" r="0" t="0"/>
          <a:stretch/>
        </p:blipFill>
        <p:spPr>
          <a:xfrm>
            <a:off x="4572000" y="2210500"/>
            <a:ext cx="1304925" cy="161925"/>
          </a:xfrm>
          <a:prstGeom prst="rect">
            <a:avLst/>
          </a:prstGeom>
          <a:noFill/>
          <a:ln>
            <a:noFill/>
          </a:ln>
        </p:spPr>
      </p:pic>
      <p:pic>
        <p:nvPicPr>
          <p:cNvPr id="308" name="Google Shape;308;p33"/>
          <p:cNvPicPr preferRelativeResize="0"/>
          <p:nvPr/>
        </p:nvPicPr>
        <p:blipFill rotWithShape="1">
          <a:blip r:embed="rId6">
            <a:alphaModFix/>
          </a:blip>
          <a:srcRect b="0" l="0" r="0" t="0"/>
          <a:stretch/>
        </p:blipFill>
        <p:spPr>
          <a:xfrm>
            <a:off x="4572000" y="2437175"/>
            <a:ext cx="4237300" cy="152400"/>
          </a:xfrm>
          <a:prstGeom prst="rect">
            <a:avLst/>
          </a:prstGeom>
          <a:noFill/>
          <a:ln>
            <a:noFill/>
          </a:ln>
        </p:spPr>
      </p:pic>
      <p:pic>
        <p:nvPicPr>
          <p:cNvPr id="309" name="Google Shape;309;p33"/>
          <p:cNvPicPr preferRelativeResize="0"/>
          <p:nvPr/>
        </p:nvPicPr>
        <p:blipFill rotWithShape="1">
          <a:blip r:embed="rId7">
            <a:alphaModFix/>
          </a:blip>
          <a:srcRect b="0" l="0" r="0" t="0"/>
          <a:stretch/>
        </p:blipFill>
        <p:spPr>
          <a:xfrm>
            <a:off x="5362200" y="2654325"/>
            <a:ext cx="1828800" cy="209550"/>
          </a:xfrm>
          <a:prstGeom prst="rect">
            <a:avLst/>
          </a:prstGeom>
          <a:noFill/>
          <a:ln>
            <a:noFill/>
          </a:ln>
        </p:spPr>
      </p:pic>
      <p:pic>
        <p:nvPicPr>
          <p:cNvPr id="310" name="Google Shape;310;p33"/>
          <p:cNvPicPr preferRelativeResize="0"/>
          <p:nvPr/>
        </p:nvPicPr>
        <p:blipFill rotWithShape="1">
          <a:blip r:embed="rId8">
            <a:alphaModFix/>
          </a:blip>
          <a:srcRect b="0" l="0" r="0" t="0"/>
          <a:stretch/>
        </p:blipFill>
        <p:spPr>
          <a:xfrm>
            <a:off x="4572000" y="3089500"/>
            <a:ext cx="3095625" cy="20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Preparation</a:t>
            </a:r>
            <a:endParaRPr/>
          </a:p>
        </p:txBody>
      </p:sp>
      <p:sp>
        <p:nvSpPr>
          <p:cNvPr id="316" name="Google Shape;316;p34"/>
          <p:cNvSpPr txBox="1"/>
          <p:nvPr>
            <p:ph idx="1" type="body"/>
          </p:nvPr>
        </p:nvSpPr>
        <p:spPr>
          <a:xfrm>
            <a:off x="4018025" y="1161950"/>
            <a:ext cx="4318500" cy="2646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
              <a:t>Create a signal column </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Create buy signal</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Create Sell signal</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Copy new signal column to a new series ‘y’</a:t>
            </a:r>
            <a:endParaRPr/>
          </a:p>
          <a:p>
            <a:pPr indent="-311150" lvl="0" marL="457200" rtl="0" algn="l">
              <a:lnSpc>
                <a:spcPct val="115000"/>
              </a:lnSpc>
              <a:spcBef>
                <a:spcPts val="0"/>
              </a:spcBef>
              <a:spcAft>
                <a:spcPts val="0"/>
              </a:spcAft>
              <a:buSzPts val="1300"/>
              <a:buChar char="●"/>
            </a:pPr>
            <a:r>
              <a:rPr lang="en"/>
              <a:t>-</a:t>
            </a:r>
            <a:endParaRPr/>
          </a:p>
        </p:txBody>
      </p:sp>
      <p:pic>
        <p:nvPicPr>
          <p:cNvPr id="317" name="Google Shape;317;p34"/>
          <p:cNvPicPr preferRelativeResize="0"/>
          <p:nvPr/>
        </p:nvPicPr>
        <p:blipFill rotWithShape="1">
          <a:blip r:embed="rId3">
            <a:alphaModFix/>
          </a:blip>
          <a:srcRect b="0" l="0" r="0" t="0"/>
          <a:stretch/>
        </p:blipFill>
        <p:spPr>
          <a:xfrm>
            <a:off x="4572000" y="1491825"/>
            <a:ext cx="1666875" cy="200025"/>
          </a:xfrm>
          <a:prstGeom prst="rect">
            <a:avLst/>
          </a:prstGeom>
          <a:noFill/>
          <a:ln>
            <a:noFill/>
          </a:ln>
        </p:spPr>
      </p:pic>
      <p:pic>
        <p:nvPicPr>
          <p:cNvPr id="318" name="Google Shape;318;p34"/>
          <p:cNvPicPr preferRelativeResize="0"/>
          <p:nvPr/>
        </p:nvPicPr>
        <p:blipFill rotWithShape="1">
          <a:blip r:embed="rId4">
            <a:alphaModFix/>
          </a:blip>
          <a:srcRect b="0" l="0" r="0" t="0"/>
          <a:stretch/>
        </p:blipFill>
        <p:spPr>
          <a:xfrm>
            <a:off x="4572000" y="1952200"/>
            <a:ext cx="4057650" cy="171450"/>
          </a:xfrm>
          <a:prstGeom prst="rect">
            <a:avLst/>
          </a:prstGeom>
          <a:noFill/>
          <a:ln>
            <a:noFill/>
          </a:ln>
        </p:spPr>
      </p:pic>
      <p:pic>
        <p:nvPicPr>
          <p:cNvPr id="319" name="Google Shape;319;p34"/>
          <p:cNvPicPr preferRelativeResize="0"/>
          <p:nvPr/>
        </p:nvPicPr>
        <p:blipFill rotWithShape="1">
          <a:blip r:embed="rId5">
            <a:alphaModFix/>
          </a:blip>
          <a:srcRect b="0" l="0" r="0" t="0"/>
          <a:stretch/>
        </p:blipFill>
        <p:spPr>
          <a:xfrm>
            <a:off x="4572000" y="2419525"/>
            <a:ext cx="4057650" cy="190500"/>
          </a:xfrm>
          <a:prstGeom prst="rect">
            <a:avLst/>
          </a:prstGeom>
          <a:noFill/>
          <a:ln>
            <a:noFill/>
          </a:ln>
        </p:spPr>
      </p:pic>
      <p:pic>
        <p:nvPicPr>
          <p:cNvPr id="320" name="Google Shape;320;p34"/>
          <p:cNvPicPr preferRelativeResize="0"/>
          <p:nvPr/>
        </p:nvPicPr>
        <p:blipFill rotWithShape="1">
          <a:blip r:embed="rId6">
            <a:alphaModFix/>
          </a:blip>
          <a:srcRect b="0" l="0" r="0" t="0"/>
          <a:stretch/>
        </p:blipFill>
        <p:spPr>
          <a:xfrm>
            <a:off x="4572000" y="2874800"/>
            <a:ext cx="2009775" cy="15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Training</a:t>
            </a:r>
            <a:endParaRPr/>
          </a:p>
        </p:txBody>
      </p:sp>
      <p:sp>
        <p:nvSpPr>
          <p:cNvPr id="326" name="Google Shape;326;p35"/>
          <p:cNvSpPr txBox="1"/>
          <p:nvPr>
            <p:ph idx="1" type="body"/>
          </p:nvPr>
        </p:nvSpPr>
        <p:spPr>
          <a:xfrm>
            <a:off x="4018025" y="1161950"/>
            <a:ext cx="4318500" cy="2646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
              <a:t>Set start and end dates for data training</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Generate X and y train dataframes</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Generate X and y test dataframes</a:t>
            </a:r>
            <a:endParaRPr/>
          </a:p>
          <a:p>
            <a:pPr indent="-311150" lvl="0" marL="457200" rtl="0" algn="l">
              <a:lnSpc>
                <a:spcPct val="115000"/>
              </a:lnSpc>
              <a:spcBef>
                <a:spcPts val="0"/>
              </a:spcBef>
              <a:spcAft>
                <a:spcPts val="0"/>
              </a:spcAft>
              <a:buSzPts val="1300"/>
              <a:buChar char="●"/>
            </a:pPr>
            <a:r>
              <a:rPr lang="en"/>
              <a:t>–</a:t>
            </a:r>
            <a:endParaRPr/>
          </a:p>
          <a:p>
            <a:pPr indent="0" lvl="0" marL="0" rtl="0" algn="l">
              <a:lnSpc>
                <a:spcPct val="115000"/>
              </a:lnSpc>
              <a:spcBef>
                <a:spcPts val="1600"/>
              </a:spcBef>
              <a:spcAft>
                <a:spcPts val="1600"/>
              </a:spcAft>
              <a:buSzPts val="1300"/>
              <a:buNone/>
            </a:pPr>
            <a:r>
              <a:t/>
            </a:r>
            <a:endParaRPr/>
          </a:p>
        </p:txBody>
      </p:sp>
      <p:pic>
        <p:nvPicPr>
          <p:cNvPr id="327" name="Google Shape;327;p35"/>
          <p:cNvPicPr preferRelativeResize="0"/>
          <p:nvPr/>
        </p:nvPicPr>
        <p:blipFill rotWithShape="1">
          <a:blip r:embed="rId3">
            <a:alphaModFix/>
          </a:blip>
          <a:srcRect b="0" l="0" r="0" t="0"/>
          <a:stretch/>
        </p:blipFill>
        <p:spPr>
          <a:xfrm>
            <a:off x="4572000" y="1510775"/>
            <a:ext cx="2152650" cy="152400"/>
          </a:xfrm>
          <a:prstGeom prst="rect">
            <a:avLst/>
          </a:prstGeom>
          <a:noFill/>
          <a:ln>
            <a:noFill/>
          </a:ln>
        </p:spPr>
      </p:pic>
      <p:pic>
        <p:nvPicPr>
          <p:cNvPr id="328" name="Google Shape;328;p35"/>
          <p:cNvPicPr preferRelativeResize="0"/>
          <p:nvPr/>
        </p:nvPicPr>
        <p:blipFill rotWithShape="1">
          <a:blip r:embed="rId4">
            <a:alphaModFix/>
          </a:blip>
          <a:srcRect b="0" l="0" r="0" t="0"/>
          <a:stretch/>
        </p:blipFill>
        <p:spPr>
          <a:xfrm>
            <a:off x="4572000" y="1725475"/>
            <a:ext cx="3571875" cy="180975"/>
          </a:xfrm>
          <a:prstGeom prst="rect">
            <a:avLst/>
          </a:prstGeom>
          <a:noFill/>
          <a:ln>
            <a:noFill/>
          </a:ln>
        </p:spPr>
      </p:pic>
      <p:pic>
        <p:nvPicPr>
          <p:cNvPr id="329" name="Google Shape;329;p35"/>
          <p:cNvPicPr preferRelativeResize="0"/>
          <p:nvPr/>
        </p:nvPicPr>
        <p:blipFill rotWithShape="1">
          <a:blip r:embed="rId5">
            <a:alphaModFix/>
          </a:blip>
          <a:srcRect b="0" l="0" r="0" t="0"/>
          <a:stretch/>
        </p:blipFill>
        <p:spPr>
          <a:xfrm>
            <a:off x="4572000" y="2129625"/>
            <a:ext cx="3067050" cy="301625"/>
          </a:xfrm>
          <a:prstGeom prst="rect">
            <a:avLst/>
          </a:prstGeom>
          <a:noFill/>
          <a:ln>
            <a:noFill/>
          </a:ln>
        </p:spPr>
      </p:pic>
      <p:pic>
        <p:nvPicPr>
          <p:cNvPr id="330" name="Google Shape;330;p35"/>
          <p:cNvPicPr preferRelativeResize="0"/>
          <p:nvPr/>
        </p:nvPicPr>
        <p:blipFill rotWithShape="1">
          <a:blip r:embed="rId6">
            <a:alphaModFix/>
          </a:blip>
          <a:srcRect b="0" l="0" r="0" t="0"/>
          <a:stretch/>
        </p:blipFill>
        <p:spPr>
          <a:xfrm>
            <a:off x="4572000" y="2632075"/>
            <a:ext cx="2047875" cy="266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Scaling</a:t>
            </a:r>
            <a:endParaRPr/>
          </a:p>
        </p:txBody>
      </p:sp>
      <p:sp>
        <p:nvSpPr>
          <p:cNvPr id="336" name="Google Shape;336;p36"/>
          <p:cNvSpPr txBox="1"/>
          <p:nvPr>
            <p:ph idx="1" type="body"/>
          </p:nvPr>
        </p:nvSpPr>
        <p:spPr>
          <a:xfrm>
            <a:off x="4018025" y="1161950"/>
            <a:ext cx="4318500" cy="2646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
              <a:t>Create standard scaler</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Apply it to fit X_train data</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Transform X_train and test dataframes</a:t>
            </a:r>
            <a:endParaRPr/>
          </a:p>
          <a:p>
            <a:pPr indent="-311150" lvl="0" marL="457200" rtl="0" algn="l">
              <a:lnSpc>
                <a:spcPct val="115000"/>
              </a:lnSpc>
              <a:spcBef>
                <a:spcPts val="0"/>
              </a:spcBef>
              <a:spcAft>
                <a:spcPts val="0"/>
              </a:spcAft>
              <a:buSzPts val="1300"/>
              <a:buChar char="●"/>
            </a:pPr>
            <a:r>
              <a:rPr lang="en"/>
              <a:t>-</a:t>
            </a:r>
            <a:endParaRPr/>
          </a:p>
        </p:txBody>
      </p:sp>
      <p:pic>
        <p:nvPicPr>
          <p:cNvPr id="337" name="Google Shape;337;p36"/>
          <p:cNvPicPr preferRelativeResize="0"/>
          <p:nvPr/>
        </p:nvPicPr>
        <p:blipFill rotWithShape="1">
          <a:blip r:embed="rId3">
            <a:alphaModFix/>
          </a:blip>
          <a:srcRect b="0" l="0" r="0" t="0"/>
          <a:stretch/>
        </p:blipFill>
        <p:spPr>
          <a:xfrm>
            <a:off x="4572000" y="1504450"/>
            <a:ext cx="1914525" cy="190500"/>
          </a:xfrm>
          <a:prstGeom prst="rect">
            <a:avLst/>
          </a:prstGeom>
          <a:noFill/>
          <a:ln>
            <a:noFill/>
          </a:ln>
        </p:spPr>
      </p:pic>
      <p:pic>
        <p:nvPicPr>
          <p:cNvPr id="338" name="Google Shape;338;p36"/>
          <p:cNvPicPr preferRelativeResize="0"/>
          <p:nvPr/>
        </p:nvPicPr>
        <p:blipFill rotWithShape="1">
          <a:blip r:embed="rId4">
            <a:alphaModFix/>
          </a:blip>
          <a:srcRect b="0" l="0" r="0" t="0"/>
          <a:stretch/>
        </p:blipFill>
        <p:spPr>
          <a:xfrm>
            <a:off x="4572000" y="1952825"/>
            <a:ext cx="2124075" cy="171450"/>
          </a:xfrm>
          <a:prstGeom prst="rect">
            <a:avLst/>
          </a:prstGeom>
          <a:noFill/>
          <a:ln>
            <a:noFill/>
          </a:ln>
        </p:spPr>
      </p:pic>
      <p:pic>
        <p:nvPicPr>
          <p:cNvPr id="339" name="Google Shape;339;p36"/>
          <p:cNvPicPr preferRelativeResize="0"/>
          <p:nvPr/>
        </p:nvPicPr>
        <p:blipFill rotWithShape="1">
          <a:blip r:embed="rId5">
            <a:alphaModFix/>
          </a:blip>
          <a:srcRect b="0" l="0" r="0" t="0"/>
          <a:stretch/>
        </p:blipFill>
        <p:spPr>
          <a:xfrm>
            <a:off x="4572000" y="2382150"/>
            <a:ext cx="3095625" cy="39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Data Analysis</a:t>
            </a:r>
            <a:endParaRPr/>
          </a:p>
        </p:txBody>
      </p:sp>
      <p:sp>
        <p:nvSpPr>
          <p:cNvPr id="345" name="Google Shape;345;p37"/>
          <p:cNvSpPr txBox="1"/>
          <p:nvPr>
            <p:ph idx="1" type="body"/>
          </p:nvPr>
        </p:nvSpPr>
        <p:spPr>
          <a:xfrm>
            <a:off x="4018025" y="1161950"/>
            <a:ext cx="4318500" cy="26460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Arial"/>
              <a:buChar char="●"/>
            </a:pPr>
            <a:r>
              <a:rPr lang="en"/>
              <a:t>Create a classifier model (SVM model)</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Fit the model to the data</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Predict trading signals</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Evaluate the model</a:t>
            </a:r>
            <a:endParaRPr/>
          </a:p>
          <a:p>
            <a:pPr indent="-311150" lvl="0" marL="457200" rtl="0" algn="l">
              <a:lnSpc>
                <a:spcPct val="115000"/>
              </a:lnSpc>
              <a:spcBef>
                <a:spcPts val="0"/>
              </a:spcBef>
              <a:spcAft>
                <a:spcPts val="0"/>
              </a:spcAft>
              <a:buSzPts val="1300"/>
              <a:buChar char="●"/>
            </a:pPr>
            <a:r>
              <a:rPr lang="en"/>
              <a:t>-</a:t>
            </a:r>
            <a:endParaRPr/>
          </a:p>
          <a:p>
            <a:pPr indent="-311150" lvl="0" marL="457200" rtl="0" algn="l">
              <a:lnSpc>
                <a:spcPct val="115000"/>
              </a:lnSpc>
              <a:spcBef>
                <a:spcPts val="0"/>
              </a:spcBef>
              <a:spcAft>
                <a:spcPts val="0"/>
              </a:spcAft>
              <a:buSzPts val="1300"/>
              <a:buChar char="●"/>
            </a:pPr>
            <a:r>
              <a:rPr lang="en"/>
              <a:t>-</a:t>
            </a:r>
            <a:endParaRPr/>
          </a:p>
        </p:txBody>
      </p:sp>
      <p:pic>
        <p:nvPicPr>
          <p:cNvPr id="346" name="Google Shape;346;p37"/>
          <p:cNvPicPr preferRelativeResize="0"/>
          <p:nvPr/>
        </p:nvPicPr>
        <p:blipFill rotWithShape="1">
          <a:blip r:embed="rId3">
            <a:alphaModFix/>
          </a:blip>
          <a:srcRect b="0" l="0" r="0" t="0"/>
          <a:stretch/>
        </p:blipFill>
        <p:spPr>
          <a:xfrm>
            <a:off x="4572000" y="1523400"/>
            <a:ext cx="1457325" cy="123825"/>
          </a:xfrm>
          <a:prstGeom prst="rect">
            <a:avLst/>
          </a:prstGeom>
          <a:noFill/>
          <a:ln>
            <a:noFill/>
          </a:ln>
        </p:spPr>
      </p:pic>
      <p:pic>
        <p:nvPicPr>
          <p:cNvPr id="347" name="Google Shape;347;p37"/>
          <p:cNvPicPr preferRelativeResize="0"/>
          <p:nvPr/>
        </p:nvPicPr>
        <p:blipFill rotWithShape="1">
          <a:blip r:embed="rId4">
            <a:alphaModFix/>
          </a:blip>
          <a:srcRect b="0" l="0" r="0" t="0"/>
          <a:stretch/>
        </p:blipFill>
        <p:spPr>
          <a:xfrm>
            <a:off x="4572000" y="1952825"/>
            <a:ext cx="3514725" cy="161925"/>
          </a:xfrm>
          <a:prstGeom prst="rect">
            <a:avLst/>
          </a:prstGeom>
          <a:noFill/>
          <a:ln>
            <a:noFill/>
          </a:ln>
        </p:spPr>
      </p:pic>
      <p:pic>
        <p:nvPicPr>
          <p:cNvPr id="348" name="Google Shape;348;p37"/>
          <p:cNvPicPr preferRelativeResize="0"/>
          <p:nvPr/>
        </p:nvPicPr>
        <p:blipFill rotWithShape="1">
          <a:blip r:embed="rId5">
            <a:alphaModFix/>
          </a:blip>
          <a:srcRect b="0" l="0" r="0" t="0"/>
          <a:stretch/>
        </p:blipFill>
        <p:spPr>
          <a:xfrm>
            <a:off x="4572000" y="2420350"/>
            <a:ext cx="4391025" cy="171450"/>
          </a:xfrm>
          <a:prstGeom prst="rect">
            <a:avLst/>
          </a:prstGeom>
          <a:noFill/>
          <a:ln>
            <a:noFill/>
          </a:ln>
        </p:spPr>
      </p:pic>
      <p:pic>
        <p:nvPicPr>
          <p:cNvPr id="349" name="Google Shape;349;p37"/>
          <p:cNvPicPr preferRelativeResize="0"/>
          <p:nvPr/>
        </p:nvPicPr>
        <p:blipFill rotWithShape="1">
          <a:blip r:embed="rId6">
            <a:alphaModFix/>
          </a:blip>
          <a:srcRect b="0" l="0" r="0" t="0"/>
          <a:stretch/>
        </p:blipFill>
        <p:spPr>
          <a:xfrm>
            <a:off x="4572000" y="2872125"/>
            <a:ext cx="4318500" cy="171450"/>
          </a:xfrm>
          <a:prstGeom prst="rect">
            <a:avLst/>
          </a:prstGeom>
          <a:noFill/>
          <a:ln>
            <a:noFill/>
          </a:ln>
        </p:spPr>
      </p:pic>
      <p:pic>
        <p:nvPicPr>
          <p:cNvPr id="350" name="Google Shape;350;p37"/>
          <p:cNvPicPr preferRelativeResize="0"/>
          <p:nvPr/>
        </p:nvPicPr>
        <p:blipFill rotWithShape="1">
          <a:blip r:embed="rId7">
            <a:alphaModFix/>
          </a:blip>
          <a:srcRect b="0" l="0" r="0" t="0"/>
          <a:stretch/>
        </p:blipFill>
        <p:spPr>
          <a:xfrm>
            <a:off x="4572000" y="3076875"/>
            <a:ext cx="3713225" cy="131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